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4" r:id="rId5"/>
    <p:sldId id="262" r:id="rId6"/>
    <p:sldId id="320" r:id="rId7"/>
    <p:sldId id="32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26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F92"/>
    <a:srgbClr val="FFFFFF"/>
    <a:srgbClr val="A6A6A6"/>
    <a:srgbClr val="F03800"/>
    <a:srgbClr val="5F9ED7"/>
    <a:srgbClr val="478FD1"/>
    <a:srgbClr val="2C70AE"/>
    <a:srgbClr val="276399"/>
    <a:srgbClr val="082D93"/>
    <a:srgbClr val="FFE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yston Costa Lago" userId="b6b9946c-3bda-4ac0-965f-f87e7e731fc6" providerId="ADAL" clId="{2EDF35FF-9800-4591-9C2A-78E4C032FCF2}"/>
    <pc:docChg chg="undo custSel modSld">
      <pc:chgData name="Kennyston Costa Lago" userId="b6b9946c-3bda-4ac0-965f-f87e7e731fc6" providerId="ADAL" clId="{2EDF35FF-9800-4591-9C2A-78E4C032FCF2}" dt="2022-12-02T16:59:04.713" v="81" actId="14100"/>
      <pc:docMkLst>
        <pc:docMk/>
      </pc:docMkLst>
      <pc:sldChg chg="modSp mod">
        <pc:chgData name="Kennyston Costa Lago" userId="b6b9946c-3bda-4ac0-965f-f87e7e731fc6" providerId="ADAL" clId="{2EDF35FF-9800-4591-9C2A-78E4C032FCF2}" dt="2022-12-02T16:59:04.713" v="81" actId="14100"/>
        <pc:sldMkLst>
          <pc:docMk/>
          <pc:sldMk cId="4067939617" sldId="264"/>
        </pc:sldMkLst>
        <pc:spChg chg="mod">
          <ac:chgData name="Kennyston Costa Lago" userId="b6b9946c-3bda-4ac0-965f-f87e7e731fc6" providerId="ADAL" clId="{2EDF35FF-9800-4591-9C2A-78E4C032FCF2}" dt="2022-12-02T16:58:50.215" v="75" actId="255"/>
          <ac:spMkLst>
            <pc:docMk/>
            <pc:sldMk cId="4067939617" sldId="264"/>
            <ac:spMk id="6" creationId="{B5937958-080B-4039-BAA3-39C69E4A65C2}"/>
          </ac:spMkLst>
        </pc:spChg>
        <pc:grpChg chg="mod">
          <ac:chgData name="Kennyston Costa Lago" userId="b6b9946c-3bda-4ac0-965f-f87e7e731fc6" providerId="ADAL" clId="{2EDF35FF-9800-4591-9C2A-78E4C032FCF2}" dt="2022-12-02T16:59:04.713" v="81" actId="14100"/>
          <ac:grpSpMkLst>
            <pc:docMk/>
            <pc:sldMk cId="4067939617" sldId="264"/>
            <ac:grpSpMk id="7" creationId="{00000000-0000-0000-0000-000000000000}"/>
          </ac:grpSpMkLst>
        </pc:grpChg>
        <pc:picChg chg="mod">
          <ac:chgData name="Kennyston Costa Lago" userId="b6b9946c-3bda-4ac0-965f-f87e7e731fc6" providerId="ADAL" clId="{2EDF35FF-9800-4591-9C2A-78E4C032FCF2}" dt="2022-12-02T16:59:04.265" v="80" actId="14100"/>
          <ac:picMkLst>
            <pc:docMk/>
            <pc:sldMk cId="4067939617" sldId="264"/>
            <ac:picMk id="3" creationId="{00000000-0000-0000-0000-000000000000}"/>
          </ac:picMkLst>
        </pc:picChg>
      </pc:sldChg>
      <pc:sldChg chg="modSp mod">
        <pc:chgData name="Kennyston Costa Lago" userId="b6b9946c-3bda-4ac0-965f-f87e7e731fc6" providerId="ADAL" clId="{2EDF35FF-9800-4591-9C2A-78E4C032FCF2}" dt="2022-12-02T16:57:56.605" v="73" actId="1076"/>
        <pc:sldMkLst>
          <pc:docMk/>
          <pc:sldMk cId="2734462565" sldId="265"/>
        </pc:sldMkLst>
        <pc:spChg chg="mod">
          <ac:chgData name="Kennyston Costa Lago" userId="b6b9946c-3bda-4ac0-965f-f87e7e731fc6" providerId="ADAL" clId="{2EDF35FF-9800-4591-9C2A-78E4C032FCF2}" dt="2022-12-02T16:57:56.605" v="73" actId="1076"/>
          <ac:spMkLst>
            <pc:docMk/>
            <pc:sldMk cId="2734462565" sldId="265"/>
            <ac:spMk id="5" creationId="{00000000-0000-0000-0000-000000000000}"/>
          </ac:spMkLst>
        </pc:spChg>
        <pc:spChg chg="mod">
          <ac:chgData name="Kennyston Costa Lago" userId="b6b9946c-3bda-4ac0-965f-f87e7e731fc6" providerId="ADAL" clId="{2EDF35FF-9800-4591-9C2A-78E4C032FCF2}" dt="2022-12-02T16:57:43.566" v="58" actId="1076"/>
          <ac:spMkLst>
            <pc:docMk/>
            <pc:sldMk cId="2734462565" sldId="265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DF-409E-9A65-AE793202A7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DF-409E-9A65-AE793202A7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3D9-4EC4-9425-905A455E25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D9-4EC4-9425-905A455E25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Não tem CNPJ, mas está trabalhando em uma ideia</c:v>
                </c:pt>
                <c:pt idx="1">
                  <c:v>Tem  CNPJ há menos de 01 ano e já começou a ter faturamento</c:v>
                </c:pt>
                <c:pt idx="2">
                  <c:v>Tem CNPJ há 01 ano e está em rápido crescimento</c:v>
                </c:pt>
                <c:pt idx="3">
                  <c:v>Tem CNPJ há mais de 03 anos e está em rápido crescimento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6.0000000000000001E-3</c:v>
                </c:pt>
                <c:pt idx="1">
                  <c:v>4.9000000000000002E-2</c:v>
                </c:pt>
                <c:pt idx="2">
                  <c:v>0.11700000000000001</c:v>
                </c:pt>
                <c:pt idx="3">
                  <c:v>0.82799999999999996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F-409E-9A65-AE793202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DF-409E-9A65-AE793202A75B}"/>
              </c:ext>
            </c:extLst>
          </c:dPt>
          <c:dPt>
            <c:idx val="1"/>
            <c:invertIfNegative val="0"/>
            <c:bubble3D val="0"/>
            <c:spPr>
              <a:solidFill>
                <a:srgbClr val="27639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DF-409E-9A65-AE793202A75B}"/>
              </c:ext>
            </c:extLst>
          </c:dPt>
          <c:dPt>
            <c:idx val="2"/>
            <c:invertIfNegative val="0"/>
            <c:bubble3D val="0"/>
            <c:spPr>
              <a:solidFill>
                <a:srgbClr val="2C70AE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3D9-4EC4-9425-905A455E25C3}"/>
              </c:ext>
            </c:extLst>
          </c:dPt>
          <c:dPt>
            <c:idx val="3"/>
            <c:invertIfNegative val="0"/>
            <c:bubble3D val="0"/>
            <c:spPr>
              <a:solidFill>
                <a:srgbClr val="478FD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D9-4EC4-9425-905A455E25C3}"/>
              </c:ext>
            </c:extLst>
          </c:dPt>
          <c:dPt>
            <c:idx val="4"/>
            <c:invertIfNegative val="0"/>
            <c:bubble3D val="0"/>
            <c:spPr>
              <a:solidFill>
                <a:srgbClr val="5F9ED7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80-4362-A08E-B6632290605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80-4362-A08E-B6632290605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C80-4362-A08E-B6632290605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80-4362-A08E-B663229060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Empresas (B2B)</c:v>
                </c:pt>
                <c:pt idx="1">
                  <c:v>Consumidores finais (B2C)</c:v>
                </c:pt>
                <c:pt idx="2">
                  <c:v>B2B, B2C e Governo</c:v>
                </c:pt>
                <c:pt idx="3">
                  <c:v>B2B e B2C</c:v>
                </c:pt>
                <c:pt idx="4">
                  <c:v>Produtor rural</c:v>
                </c:pt>
                <c:pt idx="5">
                  <c:v>Governo</c:v>
                </c:pt>
                <c:pt idx="6">
                  <c:v>B2B e Produtor rural</c:v>
                </c:pt>
                <c:pt idx="7">
                  <c:v>Empresas, pessoas físicas, motoristas e autonomos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0.58895705521472397</c:v>
                </c:pt>
                <c:pt idx="1">
                  <c:v>0.2822085889570552</c:v>
                </c:pt>
                <c:pt idx="2">
                  <c:v>4.9079754601226995E-2</c:v>
                </c:pt>
                <c:pt idx="3">
                  <c:v>3.6809815950920248E-2</c:v>
                </c:pt>
                <c:pt idx="4">
                  <c:v>1.8404907975460124E-2</c:v>
                </c:pt>
                <c:pt idx="5">
                  <c:v>1.2269938650306749E-2</c:v>
                </c:pt>
                <c:pt idx="6">
                  <c:v>6.1349693251533744E-3</c:v>
                </c:pt>
                <c:pt idx="7">
                  <c:v>6.1349693251533744E-3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F-409E-9A65-AE793202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69800079134971"/>
          <c:y val="3.4134120951093402E-2"/>
          <c:w val="0.58802199792864696"/>
          <c:h val="0.9317317580978131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DF-409E-9A65-AE793202A75B}"/>
              </c:ext>
            </c:extLst>
          </c:dPt>
          <c:dPt>
            <c:idx val="1"/>
            <c:invertIfNegative val="0"/>
            <c:bubble3D val="0"/>
            <c:spPr>
              <a:solidFill>
                <a:srgbClr val="27639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DF-409E-9A65-AE793202A75B}"/>
              </c:ext>
            </c:extLst>
          </c:dPt>
          <c:dPt>
            <c:idx val="2"/>
            <c:invertIfNegative val="0"/>
            <c:bubble3D val="0"/>
            <c:spPr>
              <a:solidFill>
                <a:srgbClr val="2C70AE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3D9-4EC4-9425-905A455E25C3}"/>
              </c:ext>
            </c:extLst>
          </c:dPt>
          <c:dPt>
            <c:idx val="3"/>
            <c:invertIfNegative val="0"/>
            <c:bubble3D val="0"/>
            <c:spPr>
              <a:solidFill>
                <a:srgbClr val="478FD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D9-4EC4-9425-905A455E25C3}"/>
              </c:ext>
            </c:extLst>
          </c:dPt>
          <c:dPt>
            <c:idx val="4"/>
            <c:invertIfNegative val="0"/>
            <c:bubble3D val="0"/>
            <c:spPr>
              <a:solidFill>
                <a:srgbClr val="5F9ED7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80-4362-A08E-B6632290605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80-4362-A08E-B66322906055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C80-4362-A08E-B6632290605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80-4362-A08E-B66322906055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9DA-46AB-BF96-8DC80F7330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Dinheiro próprio</c:v>
                </c:pt>
                <c:pt idx="1">
                  <c:v>Investimento Anjo</c:v>
                </c:pt>
                <c:pt idx="2">
                  <c:v>Financiamento bancário</c:v>
                </c:pt>
                <c:pt idx="3">
                  <c:v>Investimentos familiares e amigos</c:v>
                </c:pt>
                <c:pt idx="4">
                  <c:v>Subvenção econômica</c:v>
                </c:pt>
                <c:pt idx="5">
                  <c:v>Venture Capital</c:v>
                </c:pt>
                <c:pt idx="6">
                  <c:v>Outros</c:v>
                </c:pt>
                <c:pt idx="7">
                  <c:v>Não precisou</c:v>
                </c:pt>
                <c:pt idx="8">
                  <c:v>Não quis responder / não sabe</c:v>
                </c:pt>
              </c:strCache>
            </c:strRef>
          </c:cat>
          <c:val>
            <c:numRef>
              <c:f>Planilha1!$B$2:$B$10</c:f>
              <c:numCache>
                <c:formatCode>0%</c:formatCode>
                <c:ptCount val="9"/>
                <c:pt idx="0">
                  <c:v>0.55828220858895705</c:v>
                </c:pt>
                <c:pt idx="1">
                  <c:v>7.3619631901840496E-2</c:v>
                </c:pt>
                <c:pt idx="2">
                  <c:v>3.0674846625766871E-2</c:v>
                </c:pt>
                <c:pt idx="3">
                  <c:v>1.8404907975460124E-2</c:v>
                </c:pt>
                <c:pt idx="4">
                  <c:v>1.8404907975460124E-2</c:v>
                </c:pt>
                <c:pt idx="5">
                  <c:v>1.2269938650306749E-2</c:v>
                </c:pt>
                <c:pt idx="6">
                  <c:v>0.16564417177914109</c:v>
                </c:pt>
                <c:pt idx="7">
                  <c:v>2.4539877300613498E-2</c:v>
                </c:pt>
                <c:pt idx="8">
                  <c:v>9.815950920245399E-2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F-409E-9A65-AE793202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03664480078591"/>
          <c:y val="3.4134120951093402E-2"/>
          <c:w val="0.55668334767447136"/>
          <c:h val="0.9317317580978131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54-4384-BEC2-60896D12E9FC}"/>
              </c:ext>
            </c:extLst>
          </c:dPt>
          <c:dPt>
            <c:idx val="1"/>
            <c:invertIfNegative val="0"/>
            <c:bubble3D val="0"/>
            <c:spPr>
              <a:solidFill>
                <a:srgbClr val="27639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54-4384-BEC2-60896D12E9FC}"/>
              </c:ext>
            </c:extLst>
          </c:dPt>
          <c:dPt>
            <c:idx val="2"/>
            <c:invertIfNegative val="0"/>
            <c:bubble3D val="0"/>
            <c:spPr>
              <a:solidFill>
                <a:srgbClr val="2C70AE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54-4384-BEC2-60896D12E9FC}"/>
              </c:ext>
            </c:extLst>
          </c:dPt>
          <c:dPt>
            <c:idx val="3"/>
            <c:invertIfNegative val="0"/>
            <c:bubble3D val="0"/>
            <c:spPr>
              <a:solidFill>
                <a:srgbClr val="478FD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754-4384-BEC2-60896D12E9FC}"/>
              </c:ext>
            </c:extLst>
          </c:dPt>
          <c:dPt>
            <c:idx val="4"/>
            <c:invertIfNegative val="0"/>
            <c:bubble3D val="0"/>
            <c:spPr>
              <a:solidFill>
                <a:srgbClr val="5F9ED7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754-4384-BEC2-60896D12E9F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754-4384-BEC2-60896D12E9F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754-4384-BEC2-60896D12E9F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754-4384-BEC2-60896D12E9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Software como serviço</c:v>
                </c:pt>
                <c:pt idx="1">
                  <c:v>Consultoria, mentoria e similares</c:v>
                </c:pt>
                <c:pt idx="2">
                  <c:v>Marketplace</c:v>
                </c:pt>
                <c:pt idx="3">
                  <c:v>Licença de uso de tecnologia</c:v>
                </c:pt>
                <c:pt idx="4">
                  <c:v>Clube de Assinatura</c:v>
                </c:pt>
                <c:pt idx="5">
                  <c:v>Taxa sobre transações</c:v>
                </c:pt>
                <c:pt idx="6">
                  <c:v>Outros </c:v>
                </c:pt>
                <c:pt idx="7">
                  <c:v>Não sabe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0.20245398773006135</c:v>
                </c:pt>
                <c:pt idx="1">
                  <c:v>0.17791411042944782</c:v>
                </c:pt>
                <c:pt idx="2">
                  <c:v>0.15950920245398773</c:v>
                </c:pt>
                <c:pt idx="3">
                  <c:v>0.13496932515337423</c:v>
                </c:pt>
                <c:pt idx="4">
                  <c:v>4.2944785276073622E-2</c:v>
                </c:pt>
                <c:pt idx="5">
                  <c:v>4.2944785276073622E-2</c:v>
                </c:pt>
                <c:pt idx="6">
                  <c:v>0.22699386503067495</c:v>
                </c:pt>
                <c:pt idx="7">
                  <c:v>1.2269938650306749E-2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754-4384-BEC2-60896D12E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DF-409E-9A65-AE793202A7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DF-409E-9A65-AE793202A7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3D9-4EC4-9425-905A455E25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D9-4EC4-9425-905A455E25C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00-4B6E-B411-2FCA38AC6F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Nenhuma</c:v>
                </c:pt>
                <c:pt idx="1">
                  <c:v>01 a 02</c:v>
                </c:pt>
                <c:pt idx="2">
                  <c:v>03 a 05</c:v>
                </c:pt>
                <c:pt idx="3">
                  <c:v>Mais de 05</c:v>
                </c:pt>
                <c:pt idx="4">
                  <c:v>Não quer informar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0.40490797546012269</c:v>
                </c:pt>
                <c:pt idx="1">
                  <c:v>0.33742331288343558</c:v>
                </c:pt>
                <c:pt idx="2">
                  <c:v>0.11042944785276074</c:v>
                </c:pt>
                <c:pt idx="3">
                  <c:v>5.5214723926380369E-2</c:v>
                </c:pt>
                <c:pt idx="4">
                  <c:v>9.202453987730061E-2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F-409E-9A65-AE793202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DF-409E-9A65-AE793202A7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DF-409E-9A65-AE793202A7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3D9-4EC4-9425-905A455E25C3}"/>
              </c:ext>
            </c:extLst>
          </c:dPt>
          <c:dPt>
            <c:idx val="3"/>
            <c:invertIfNegative val="0"/>
            <c:bubble3D val="0"/>
            <c:spPr>
              <a:solidFill>
                <a:srgbClr val="265F9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D9-4EC4-9425-905A455E25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00-4B6E-B411-2FCA38AC6F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Apenas eu</c:v>
                </c:pt>
                <c:pt idx="1">
                  <c:v>Apenas os sócios</c:v>
                </c:pt>
                <c:pt idx="2">
                  <c:v>Até 10 colaboradores</c:v>
                </c:pt>
                <c:pt idx="3">
                  <c:v>Até 50 colaboradores</c:v>
                </c:pt>
                <c:pt idx="4">
                  <c:v>Acima de 50 colaboradores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2.4539877300613498E-2</c:v>
                </c:pt>
                <c:pt idx="1">
                  <c:v>1.8404907975460124E-2</c:v>
                </c:pt>
                <c:pt idx="2">
                  <c:v>0.43558282208588955</c:v>
                </c:pt>
                <c:pt idx="3">
                  <c:v>0.42331288343558282</c:v>
                </c:pt>
                <c:pt idx="4">
                  <c:v>9.815950920245399E-2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F-409E-9A65-AE793202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DF-409E-9A65-AE793202A7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DF-409E-9A65-AE793202A7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3D9-4EC4-9425-905A455E25C3}"/>
              </c:ext>
            </c:extLst>
          </c:dPt>
          <c:dPt>
            <c:idx val="3"/>
            <c:invertIfNegative val="0"/>
            <c:bubble3D val="0"/>
            <c:spPr>
              <a:solidFill>
                <a:srgbClr val="265F9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D9-4EC4-9425-905A455E25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00-4B6E-B411-2FCA38AC6F9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807-419B-AA52-DA94D44248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Nenhum (0%)</c:v>
                </c:pt>
                <c:pt idx="1">
                  <c:v>Menos que 25%</c:v>
                </c:pt>
                <c:pt idx="2">
                  <c:v>Entre 26% e 50%</c:v>
                </c:pt>
                <c:pt idx="3">
                  <c:v>Entre 51% e 75%</c:v>
                </c:pt>
                <c:pt idx="4">
                  <c:v>100%</c:v>
                </c:pt>
                <c:pt idx="5">
                  <c:v>Não quer informar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0.12269938650306748</c:v>
                </c:pt>
                <c:pt idx="1">
                  <c:v>0.31901840490797545</c:v>
                </c:pt>
                <c:pt idx="2">
                  <c:v>0.31288343558282211</c:v>
                </c:pt>
                <c:pt idx="3">
                  <c:v>0.15337423312883436</c:v>
                </c:pt>
                <c:pt idx="4">
                  <c:v>4.2944785276073622E-2</c:v>
                </c:pt>
                <c:pt idx="5">
                  <c:v>4.9079754601226995E-2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F-409E-9A65-AE793202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1379279135631"/>
          <c:y val="3.4134120951093402E-2"/>
          <c:w val="0.45720620592864036"/>
          <c:h val="0.9317317580978131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DF-409E-9A65-AE793202A7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DF-409E-9A65-AE793202A7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3D9-4EC4-9425-905A455E25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D9-4EC4-9425-905A455E25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80-4362-A08E-B6632290605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80-4362-A08E-B6632290605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C80-4362-A08E-B6632290605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80-4362-A08E-B6632290605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9DA-46AB-BF96-8DC80F73306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327-4568-A12C-89777592D02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327-4568-A12C-89777592D02A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525-4418-B6A6-8FDFD245A9E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25-4418-B6A6-8FDFD245A9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Falta de dinheiro/falha em levantar novo capital</c:v>
                </c:pt>
                <c:pt idx="1">
                  <c:v>Crescer / crescer em outras regiões</c:v>
                </c:pt>
                <c:pt idx="2">
                  <c:v>Atrair novos clientes</c:v>
                </c:pt>
                <c:pt idx="3">
                  <c:v>Escalabilidade da empresa</c:v>
                </c:pt>
                <c:pt idx="4">
                  <c:v>Equipe ainda não está formatada de forma adequada</c:v>
                </c:pt>
                <c:pt idx="5">
                  <c:v>Aumentar as vendas / aumentar o faturamento</c:v>
                </c:pt>
                <c:pt idx="6">
                  <c:v>Abertura de mercado / acessar o mercado</c:v>
                </c:pt>
                <c:pt idx="7">
                  <c:v>Desafios regulatórios ou legais</c:v>
                </c:pt>
                <c:pt idx="8">
                  <c:v>Desafios com tecnologia</c:v>
                </c:pt>
                <c:pt idx="9">
                  <c:v>Concorrência difícil de superar</c:v>
                </c:pt>
                <c:pt idx="10">
                  <c:v>O cliente não entende a solução</c:v>
                </c:pt>
                <c:pt idx="11">
                  <c:v>Outros</c:v>
                </c:pt>
                <c:pt idx="12">
                  <c:v>Não sabe/não quer informar</c:v>
                </c:pt>
              </c:strCache>
            </c:strRef>
          </c:cat>
          <c:val>
            <c:numRef>
              <c:f>Planilha1!$B$2:$B$14</c:f>
              <c:numCache>
                <c:formatCode>0%</c:formatCode>
                <c:ptCount val="13"/>
                <c:pt idx="0">
                  <c:v>0.14723926380368099</c:v>
                </c:pt>
                <c:pt idx="1">
                  <c:v>9.202453987730061E-2</c:v>
                </c:pt>
                <c:pt idx="2">
                  <c:v>8.5889570552147243E-2</c:v>
                </c:pt>
                <c:pt idx="3">
                  <c:v>8.5889570552147243E-2</c:v>
                </c:pt>
                <c:pt idx="4">
                  <c:v>6.7484662576687116E-2</c:v>
                </c:pt>
                <c:pt idx="5">
                  <c:v>6.1349693251533742E-2</c:v>
                </c:pt>
                <c:pt idx="6">
                  <c:v>4.2944785276073622E-2</c:v>
                </c:pt>
                <c:pt idx="7">
                  <c:v>3.6809815950920248E-2</c:v>
                </c:pt>
                <c:pt idx="8">
                  <c:v>3.6809815950920248E-2</c:v>
                </c:pt>
                <c:pt idx="9">
                  <c:v>1.8404907975460124E-2</c:v>
                </c:pt>
                <c:pt idx="10">
                  <c:v>6.1349693251533744E-3</c:v>
                </c:pt>
                <c:pt idx="11">
                  <c:v>0.26993865030674874</c:v>
                </c:pt>
                <c:pt idx="12">
                  <c:v>4.9079754601226995E-2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F-409E-9A65-AE793202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DF-409E-9A65-AE793202A7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DF-409E-9A65-AE793202A7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3D9-4EC4-9425-905A455E25C3}"/>
              </c:ext>
            </c:extLst>
          </c:dPt>
          <c:dPt>
            <c:idx val="3"/>
            <c:invertIfNegative val="0"/>
            <c:bubble3D val="0"/>
            <c:spPr>
              <a:solidFill>
                <a:srgbClr val="265F9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D9-4EC4-9425-905A455E25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00-4B6E-B411-2FCA38AC6F9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807-419B-AA52-DA94D44248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R$ 100 mil</c:v>
                </c:pt>
                <c:pt idx="1">
                  <c:v>Entre R$ 100 mil e R$ 500 mil</c:v>
                </c:pt>
                <c:pt idx="2">
                  <c:v>Entre R$ 500 mil e R$ 1 milhão</c:v>
                </c:pt>
                <c:pt idx="3">
                  <c:v>Entre R$ 1 milhão e 5 milhões</c:v>
                </c:pt>
                <c:pt idx="4">
                  <c:v>Acima de R$ 5 milhões</c:v>
                </c:pt>
                <c:pt idx="5">
                  <c:v>Não quer informar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0.1411042944785276</c:v>
                </c:pt>
                <c:pt idx="1">
                  <c:v>0.15950920245398773</c:v>
                </c:pt>
                <c:pt idx="2">
                  <c:v>0.18404907975460122</c:v>
                </c:pt>
                <c:pt idx="3">
                  <c:v>0.31901840490797545</c:v>
                </c:pt>
                <c:pt idx="4">
                  <c:v>0.11042944785276074</c:v>
                </c:pt>
                <c:pt idx="5">
                  <c:v>8.5889570552147243E-2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F-409E-9A65-AE793202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E68AAD-4CDA-4A36-9727-611482C56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7769-5D7F-4CCD-A5E3-73C7876DE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52A6-5C8C-410E-948D-0D3BD245FF7C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D66E-4CF0-420B-B0C3-40744DAE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7F4BDD-1034-4817-88C8-FBDE7CA2F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6EDB-A9AF-4380-A20F-D71F7323D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8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8A8-833F-49F0-9C62-A61EB9EE2D28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9322-16CC-43A4-B103-CF4BC6925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7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9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Neg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éu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Negati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2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692E-A220-4704-82EF-7FF8239AEF62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305-C585-40F0-8ABD-99C6C3CA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4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86F8B2-32E6-4696-B417-31F294A0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386410-656F-4E45-BBF5-D92C5B5F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A0365-7537-40EA-9D03-147A6FCA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B220-C589-46DD-B8CB-2BE45F50F763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A6E86E-B2E5-4FBC-8DA5-1EC3F1EF7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92B4A-0906-4139-B411-B39DCFF0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3" r:id="rId3"/>
    <p:sldLayoutId id="2147483650" r:id="rId4"/>
    <p:sldLayoutId id="2147483654" r:id="rId5"/>
    <p:sldLayoutId id="2147483652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2924113" y="2451376"/>
            <a:ext cx="9267887" cy="4358982"/>
            <a:chOff x="2835213" y="2499018"/>
            <a:chExt cx="9267887" cy="4358982"/>
          </a:xfrm>
        </p:grpSpPr>
        <p:grpSp>
          <p:nvGrpSpPr>
            <p:cNvPr id="4" name="Agrupar 3"/>
            <p:cNvGrpSpPr/>
            <p:nvPr/>
          </p:nvGrpSpPr>
          <p:grpSpPr>
            <a:xfrm>
              <a:off x="2835213" y="3128330"/>
              <a:ext cx="9267887" cy="3729670"/>
              <a:chOff x="2835213" y="3128330"/>
              <a:chExt cx="9267887" cy="3729670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5937958-080B-4039-BAA3-39C69E4A65C2}"/>
                  </a:ext>
                </a:extLst>
              </p:cNvPr>
              <p:cNvSpPr txBox="1"/>
              <p:nvPr/>
            </p:nvSpPr>
            <p:spPr>
              <a:xfrm>
                <a:off x="2835213" y="3128330"/>
                <a:ext cx="705640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3000" b="1" dirty="0">
                    <a:solidFill>
                      <a:srgbClr val="1A42BE"/>
                    </a:solidFill>
                  </a:rPr>
                  <a:t>Radar </a:t>
                </a:r>
                <a:r>
                  <a:rPr lang="pt-BR" sz="3000" b="1" dirty="0" err="1">
                    <a:solidFill>
                      <a:srgbClr val="1A42BE"/>
                    </a:solidFill>
                  </a:rPr>
                  <a:t>AgTech</a:t>
                </a:r>
                <a:endParaRPr lang="pt-BR" sz="3000" b="1" dirty="0">
                  <a:solidFill>
                    <a:srgbClr val="1A42BE"/>
                  </a:solidFill>
                </a:endParaRPr>
              </a:p>
              <a:p>
                <a:pPr algn="ctr"/>
                <a:r>
                  <a:rPr lang="pt-BR" sz="2000" dirty="0">
                    <a:solidFill>
                      <a:srgbClr val="1A42BE"/>
                    </a:solidFill>
                  </a:rPr>
                  <a:t>Diagnóstico Startups do agronegócio no Brasil</a:t>
                </a:r>
              </a:p>
            </p:txBody>
          </p:sp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7781" y="5791695"/>
                <a:ext cx="1615319" cy="1066305"/>
              </a:xfrm>
              <a:prstGeom prst="rect">
                <a:avLst/>
              </a:prstGeom>
              <a:solidFill>
                <a:srgbClr val="E9E7E8"/>
              </a:solidFill>
            </p:spPr>
          </p:pic>
        </p:grp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5937958-080B-4039-BAA3-39C69E4A65C2}"/>
                </a:ext>
              </a:extLst>
            </p:cNvPr>
            <p:cNvSpPr txBox="1"/>
            <p:nvPr/>
          </p:nvSpPr>
          <p:spPr>
            <a:xfrm>
              <a:off x="2835214" y="4563495"/>
              <a:ext cx="70564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>
                  <a:solidFill>
                    <a:schemeClr val="bg1">
                      <a:lumMod val="50000"/>
                    </a:schemeClr>
                  </a:solidFill>
                </a:rPr>
                <a:t>Novembro de 2022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5937958-080B-4039-BAA3-39C69E4A65C2}"/>
                </a:ext>
              </a:extLst>
            </p:cNvPr>
            <p:cNvSpPr txBox="1"/>
            <p:nvPr/>
          </p:nvSpPr>
          <p:spPr>
            <a:xfrm>
              <a:off x="2953110" y="2499018"/>
              <a:ext cx="7056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CD5BE8"/>
                  </a:solidFill>
                </a:rPr>
                <a:t>RELATÓRIO FINAL DE PESQUISA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9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2700"/>
            <a:ext cx="12192000" cy="6872338"/>
            <a:chOff x="0" y="0"/>
            <a:chExt cx="12192000" cy="6872338"/>
          </a:xfrm>
        </p:grpSpPr>
        <p:sp>
          <p:nvSpPr>
            <p:cNvPr id="9" name="Retângulo 8"/>
            <p:cNvSpPr/>
            <p:nvPr/>
          </p:nvSpPr>
          <p:spPr>
            <a:xfrm>
              <a:off x="7781925" y="895978"/>
              <a:ext cx="4410074" cy="5684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0"/>
              <a:ext cx="12192000" cy="984739"/>
            </a:xfrm>
            <a:prstGeom prst="rect">
              <a:avLst/>
            </a:prstGeom>
            <a:solidFill>
              <a:srgbClr val="08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NÚMERO DE PESSOAS QUE TRABALHAM NA STARTUP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0" y="98473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0" y="8959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6615164"/>
              <a:ext cx="1219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211015" y="6586589"/>
              <a:ext cx="11980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7) Quantas pessoas trabalham na startup aproximadamente?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101643" y="1737626"/>
              <a:ext cx="3556957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São minoria as startups que têm apenas o empresário ou apenas sócios trabalhando no empreendimento (4%).</a:t>
              </a:r>
            </a:p>
            <a:p>
              <a:pPr algn="ctr"/>
              <a:endPara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44% têm até 10 colaboradores, enquanto 42% empregam entre 11 e 50 colaboradores.</a:t>
              </a: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pt-BR" sz="1600" i="1" dirty="0">
                <a:solidFill>
                  <a:srgbClr val="FF0000"/>
                </a:solidFill>
              </a:endParaRP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0524224" y="6595339"/>
              <a:ext cx="162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/>
                <a:t>BASE: 163</a:t>
              </a:r>
            </a:p>
          </p:txBody>
        </p:sp>
        <p:graphicFrame>
          <p:nvGraphicFramePr>
            <p:cNvPr id="21" name="Gráfico 20"/>
            <p:cNvGraphicFramePr/>
            <p:nvPr>
              <p:extLst>
                <p:ext uri="{D42A27DB-BD31-4B8C-83A1-F6EECF244321}">
                  <p14:modId xmlns:p14="http://schemas.microsoft.com/office/powerpoint/2010/main" val="3830028233"/>
                </p:ext>
              </p:extLst>
            </p:nvPr>
          </p:nvGraphicFramePr>
          <p:xfrm>
            <a:off x="333375" y="1736369"/>
            <a:ext cx="7281231" cy="4092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1615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2700"/>
            <a:ext cx="12192000" cy="6872338"/>
            <a:chOff x="0" y="0"/>
            <a:chExt cx="12192000" cy="6872338"/>
          </a:xfrm>
        </p:grpSpPr>
        <p:sp>
          <p:nvSpPr>
            <p:cNvPr id="9" name="Retângulo 8"/>
            <p:cNvSpPr/>
            <p:nvPr/>
          </p:nvSpPr>
          <p:spPr>
            <a:xfrm>
              <a:off x="7781925" y="895978"/>
              <a:ext cx="4410074" cy="5684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0"/>
              <a:ext cx="12192000" cy="984739"/>
            </a:xfrm>
            <a:prstGeom prst="rect">
              <a:avLst/>
            </a:prstGeom>
            <a:solidFill>
              <a:srgbClr val="08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DIVERSIDADE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0" y="98473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0" y="8959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6615164"/>
              <a:ext cx="1219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211015" y="6586589"/>
              <a:ext cx="11980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8) Qual é o percentual aproximado de pessoas negras, mulheres, deficientes e/ou LGBTQIA+ na sua empresa hoje?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138633" y="1716619"/>
              <a:ext cx="3696657" cy="4431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 termos de diversidade, metade das empresas têm mais de 25% de pessoas negras, mulheres, PCDs ou LGBTQIA+ no time de colaboradores.</a:t>
              </a:r>
            </a:p>
            <a:p>
              <a:pPr algn="ctr"/>
              <a:endPara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 outro lado, 12% disse </a:t>
              </a:r>
              <a:r>
                <a:rPr lang="pt-BR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ter nenhum colaborador </a:t>
              </a:r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neste espectro de diversidade. Esta condição, no entanto, está mais presente em startups com menor número de funcionários. Dentre aquelas empresas com </a:t>
              </a:r>
              <a:r>
                <a:rPr lang="pt-BR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mais de 10 colaboradores</a:t>
              </a:r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92% têm pessoas negras, mulheres, </a:t>
              </a:r>
              <a:r>
                <a:rPr lang="pt-BR" sz="16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PDCs</a:t>
              </a:r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e/ou LGBTQIA+ na sua equipe.</a:t>
              </a: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pt-BR" sz="1600" i="1" dirty="0">
                <a:solidFill>
                  <a:srgbClr val="FF0000"/>
                </a:solidFill>
              </a:endParaRP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0524224" y="6595339"/>
              <a:ext cx="162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/>
                <a:t>BASE: 163</a:t>
              </a:r>
            </a:p>
          </p:txBody>
        </p:sp>
        <p:graphicFrame>
          <p:nvGraphicFramePr>
            <p:cNvPr id="21" name="Gráfico 20"/>
            <p:cNvGraphicFramePr/>
            <p:nvPr>
              <p:extLst>
                <p:ext uri="{D42A27DB-BD31-4B8C-83A1-F6EECF244321}">
                  <p14:modId xmlns:p14="http://schemas.microsoft.com/office/powerpoint/2010/main" val="1346816131"/>
                </p:ext>
              </p:extLst>
            </p:nvPr>
          </p:nvGraphicFramePr>
          <p:xfrm>
            <a:off x="486508" y="1886272"/>
            <a:ext cx="7019925" cy="4092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470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463619" y="908678"/>
            <a:ext cx="4728380" cy="5684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2700"/>
            <a:ext cx="12192000" cy="984739"/>
          </a:xfrm>
          <a:prstGeom prst="rect">
            <a:avLst/>
          </a:prstGeom>
          <a:solidFill>
            <a:srgbClr val="082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PRINCIPAL DESAFIO NO MOMENTO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99743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0" y="90867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0" y="6627864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211015" y="6599289"/>
            <a:ext cx="11980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9) Qual é o principal desafio da sua startup no momento?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949243" y="1783555"/>
            <a:ext cx="36077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desafios das startups no momento são de natureza diversa, sendo as principais: a falta de dinheiro, o desafio de promover o crescimento da empresa, a atração de novos clientes e a escalabilidade da empresa. Estas dificuldades, juntas, somam 42% das startups.</a:t>
            </a:r>
          </a:p>
          <a:p>
            <a:pPr algn="ctr"/>
            <a:endParaRPr lang="pt-BR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Problemas com formatação de equipe foram citadas por 7% dos entrevistados</a:t>
            </a:r>
          </a:p>
          <a:p>
            <a:pPr algn="ctr"/>
            <a:endParaRPr lang="pt-B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524224" y="6608039"/>
            <a:ext cx="162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BASE: 163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460215018"/>
              </p:ext>
            </p:extLst>
          </p:nvPr>
        </p:nvGraphicFramePr>
        <p:xfrm>
          <a:off x="250347" y="1253769"/>
          <a:ext cx="7281231" cy="496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Angulado 6"/>
          <p:cNvCxnSpPr/>
          <p:nvPr/>
        </p:nvCxnSpPr>
        <p:spPr>
          <a:xfrm>
            <a:off x="5106132" y="5657850"/>
            <a:ext cx="1095375" cy="276225"/>
          </a:xfrm>
          <a:prstGeom prst="bentConnector3">
            <a:avLst>
              <a:gd name="adj1" fmla="val -435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Arredondado 2">
            <a:hlinkClick r:id="rId3" action="ppaction://hlinksldjump"/>
          </p:cNvPr>
          <p:cNvSpPr/>
          <p:nvPr/>
        </p:nvSpPr>
        <p:spPr>
          <a:xfrm>
            <a:off x="6324600" y="5803900"/>
            <a:ext cx="901700" cy="25400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299767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2700"/>
            <a:ext cx="12192000" cy="984739"/>
          </a:xfrm>
          <a:prstGeom prst="rect">
            <a:avLst/>
          </a:prstGeom>
          <a:solidFill>
            <a:srgbClr val="082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PRINCIPAL DESAFIO NO MOMENTO - Outros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99743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0" y="90867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0" y="6627864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211015" y="6599289"/>
            <a:ext cx="11980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9) Qual é o principal desafio da sua startup no momento?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66143"/>
              </p:ext>
            </p:extLst>
          </p:nvPr>
        </p:nvGraphicFramePr>
        <p:xfrm>
          <a:off x="467456" y="1088047"/>
          <a:ext cx="5400000" cy="52945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8802">
                  <a:extLst>
                    <a:ext uri="{9D8B030D-6E8A-4147-A177-3AD203B41FA5}">
                      <a16:colId xmlns:a16="http://schemas.microsoft.com/office/drawing/2014/main" val="2974001858"/>
                    </a:ext>
                  </a:extLst>
                </a:gridCol>
                <a:gridCol w="1031198">
                  <a:extLst>
                    <a:ext uri="{9D8B030D-6E8A-4147-A177-3AD203B41FA5}">
                      <a16:colId xmlns:a16="http://schemas.microsoft.com/office/drawing/2014/main" val="1234328072"/>
                    </a:ext>
                  </a:extLst>
                </a:gridCol>
              </a:tblGrid>
              <a:tr h="3697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Desafio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425368748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Atender demandas pós pandemia / retomada pós-pandemia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15746067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Engajamento dos clientes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112781839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Acompanhar o avanço do mercado / flutuação do mercado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65603505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Impostos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26908462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Internacionalização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231528082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Atingir empresas voltadas para o governo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336072939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Aumento da capilaridade comercial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32839788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Cancelamento de contratos devido a política atual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356864968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Compra de matéria-prima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11458592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Credibilidade da economia global no futuro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207064702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Distribuição em escala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178690476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Educação do mercado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187176681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Encaixar os canais de atração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112772365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Estoque de produtos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142343684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Estruturação de processos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420610954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Fazer homens acreditar na consultoria ministrada por uma mulher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315323508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Fechar contratos recorrentes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15062730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Foco em descontaminação e projetos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4018161204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38506"/>
              </p:ext>
            </p:extLst>
          </p:nvPr>
        </p:nvGraphicFramePr>
        <p:xfrm>
          <a:off x="6201507" y="1086198"/>
          <a:ext cx="5400000" cy="5269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9428">
                  <a:extLst>
                    <a:ext uri="{9D8B030D-6E8A-4147-A177-3AD203B41FA5}">
                      <a16:colId xmlns:a16="http://schemas.microsoft.com/office/drawing/2014/main" val="2974001858"/>
                    </a:ext>
                  </a:extLst>
                </a:gridCol>
                <a:gridCol w="1280572">
                  <a:extLst>
                    <a:ext uri="{9D8B030D-6E8A-4147-A177-3AD203B41FA5}">
                      <a16:colId xmlns:a16="http://schemas.microsoft.com/office/drawing/2014/main" val="123432807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Desafio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8" marR="4028" marT="4028" marB="0" anchor="ctr"/>
                </a:tc>
                <a:extLst>
                  <a:ext uri="{0D108BD9-81ED-4DB2-BD59-A6C34878D82A}">
                    <a16:rowId xmlns:a16="http://schemas.microsoft.com/office/drawing/2014/main" val="4253687487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Fortalecer a marca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1%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60676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Frete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1%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818397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Ganho operacional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1%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6035054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Gestão de negócios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1%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0846241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Gestão e produção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1%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280826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Implementar o produto no mercado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1%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0729391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Incerteza fiscal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1%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397886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Iniciativa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8649681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Manter crescimento com sustentabilidade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5859203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Melhorar o atendimento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647023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Melhorar o marketing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904765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Monetizar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766810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Novas parcerias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723653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Preços das importações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3436846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Prospecção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109543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Reduzir disperdício de alimentos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235087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>
                          <a:effectLst/>
                        </a:rPr>
                        <a:t>Testar produtos em campo</a:t>
                      </a:r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627302"/>
                  </a:ext>
                </a:extLst>
              </a:tr>
              <a:tr h="2721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Fortalecer a marca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effectLst/>
                        </a:rPr>
                        <a:t>1%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816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53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2700"/>
            <a:ext cx="12192000" cy="6872338"/>
            <a:chOff x="0" y="0"/>
            <a:chExt cx="12192000" cy="6872338"/>
          </a:xfrm>
        </p:grpSpPr>
        <p:sp>
          <p:nvSpPr>
            <p:cNvPr id="9" name="Retângulo 8"/>
            <p:cNvSpPr/>
            <p:nvPr/>
          </p:nvSpPr>
          <p:spPr>
            <a:xfrm>
              <a:off x="7781925" y="895978"/>
              <a:ext cx="4410074" cy="5684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0"/>
              <a:ext cx="12192000" cy="984739"/>
            </a:xfrm>
            <a:prstGeom prst="rect">
              <a:avLst/>
            </a:prstGeom>
            <a:solidFill>
              <a:srgbClr val="08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FATURAMENTO DA STARTUP NO ÚLTIMO ANO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0" y="98473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0" y="8959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6615164"/>
              <a:ext cx="1219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211015" y="6586589"/>
              <a:ext cx="11980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10) Vou citar algumas faixas de faturamento e gostaria que você indicasse em qual faixa sua startup ficou no último ano.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363503" y="1791957"/>
              <a:ext cx="324691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 último ano, 43% das startups teve faturamento acima de R$ 1 milhão.</a:t>
              </a:r>
            </a:p>
            <a:p>
              <a:pPr algn="ctr"/>
              <a:endPara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Uma parcela menor – 14% - no entanto, teve faturamento abaixo de R$ 100 mil.</a:t>
              </a: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pt-BR" sz="1600" i="1" dirty="0">
                <a:solidFill>
                  <a:srgbClr val="FF0000"/>
                </a:solidFill>
              </a:endParaRP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0524224" y="6595339"/>
              <a:ext cx="162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/>
                <a:t>BASE: 163</a:t>
              </a:r>
            </a:p>
          </p:txBody>
        </p:sp>
        <p:graphicFrame>
          <p:nvGraphicFramePr>
            <p:cNvPr id="21" name="Gráfico 20"/>
            <p:cNvGraphicFramePr/>
            <p:nvPr>
              <p:extLst>
                <p:ext uri="{D42A27DB-BD31-4B8C-83A1-F6EECF244321}">
                  <p14:modId xmlns:p14="http://schemas.microsoft.com/office/powerpoint/2010/main" val="7792347"/>
                </p:ext>
              </p:extLst>
            </p:nvPr>
          </p:nvGraphicFramePr>
          <p:xfrm>
            <a:off x="355600" y="1886272"/>
            <a:ext cx="7426324" cy="4092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60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248"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255318" y="5479810"/>
            <a:ext cx="8202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002060"/>
                </a:solidFill>
              </a:rPr>
              <a:t>Síntese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343893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Agrupar 7170"/>
          <p:cNvGrpSpPr/>
          <p:nvPr/>
        </p:nvGrpSpPr>
        <p:grpSpPr>
          <a:xfrm>
            <a:off x="0" y="-73660"/>
            <a:ext cx="12192000" cy="6931660"/>
            <a:chOff x="0" y="-73660"/>
            <a:chExt cx="12192000" cy="6931660"/>
          </a:xfrm>
        </p:grpSpPr>
        <p:grpSp>
          <p:nvGrpSpPr>
            <p:cNvPr id="3" name="Agrupar 2"/>
            <p:cNvGrpSpPr/>
            <p:nvPr/>
          </p:nvGrpSpPr>
          <p:grpSpPr>
            <a:xfrm>
              <a:off x="0" y="-38100"/>
              <a:ext cx="12192000" cy="6896100"/>
              <a:chOff x="0" y="-38100"/>
              <a:chExt cx="12192000" cy="6896100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 rotWithShape="1">
              <a:blip r:embed="rId2" cstate="hq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15248"/>
              <a:stretch/>
            </p:blipFill>
            <p:spPr>
              <a:xfrm>
                <a:off x="1790700" y="974765"/>
                <a:ext cx="10401300" cy="5883235"/>
              </a:xfrm>
              <a:prstGeom prst="rect">
                <a:avLst/>
              </a:prstGeom>
            </p:spPr>
          </p:pic>
          <p:sp>
            <p:nvSpPr>
              <p:cNvPr id="7" name="Retângulo 6"/>
              <p:cNvSpPr/>
              <p:nvPr/>
            </p:nvSpPr>
            <p:spPr>
              <a:xfrm>
                <a:off x="0" y="-38100"/>
                <a:ext cx="12192000" cy="984739"/>
              </a:xfrm>
              <a:prstGeom prst="rect">
                <a:avLst/>
              </a:prstGeom>
              <a:solidFill>
                <a:srgbClr val="082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3200" b="1" dirty="0">
                    <a:solidFill>
                      <a:schemeClr val="bg1"/>
                    </a:solidFill>
                  </a:rPr>
                  <a:t>         Síntese dos resultados </a:t>
                </a:r>
                <a:r>
                  <a:rPr lang="pt-BR" sz="3200" b="1" dirty="0">
                    <a:solidFill>
                      <a:schemeClr val="accent4"/>
                    </a:solidFill>
                  </a:rPr>
                  <a:t>– RADAR </a:t>
                </a:r>
                <a:r>
                  <a:rPr lang="pt-BR" sz="3200" b="1" dirty="0" err="1">
                    <a:solidFill>
                      <a:schemeClr val="accent4"/>
                    </a:solidFill>
                  </a:rPr>
                  <a:t>AgTech</a:t>
                </a:r>
                <a:r>
                  <a:rPr lang="pt-BR" sz="3200" b="1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  <p:cxnSp>
            <p:nvCxnSpPr>
              <p:cNvPr id="8" name="Conector reto 7"/>
              <p:cNvCxnSpPr/>
              <p:nvPr/>
            </p:nvCxnSpPr>
            <p:spPr>
              <a:xfrm>
                <a:off x="0" y="857878"/>
                <a:ext cx="12192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2" cstate="hq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74084" b="15248"/>
              <a:stretch/>
            </p:blipFill>
            <p:spPr>
              <a:xfrm>
                <a:off x="0" y="974765"/>
                <a:ext cx="2695575" cy="5883235"/>
              </a:xfrm>
              <a:prstGeom prst="rect">
                <a:avLst/>
              </a:prstGeom>
            </p:spPr>
          </p:pic>
          <p:sp>
            <p:nvSpPr>
              <p:cNvPr id="2" name="Retângulo 1"/>
              <p:cNvSpPr/>
              <p:nvPr/>
            </p:nvSpPr>
            <p:spPr>
              <a:xfrm>
                <a:off x="0" y="974764"/>
                <a:ext cx="12192000" cy="5883235"/>
              </a:xfrm>
              <a:prstGeom prst="rect">
                <a:avLst/>
              </a:prstGeom>
              <a:solidFill>
                <a:srgbClr val="FFFFFF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8" name="Google Shape;6713;p74"/>
            <p:cNvGrpSpPr/>
            <p:nvPr/>
          </p:nvGrpSpPr>
          <p:grpSpPr>
            <a:xfrm>
              <a:off x="4057154" y="1556433"/>
              <a:ext cx="648000" cy="648000"/>
              <a:chOff x="-63250675" y="3744075"/>
              <a:chExt cx="320350" cy="318100"/>
            </a:xfrm>
            <a:solidFill>
              <a:schemeClr val="accent2"/>
            </a:solidFill>
          </p:grpSpPr>
          <p:sp>
            <p:nvSpPr>
              <p:cNvPr id="19" name="Google Shape;6714;p74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715;p74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716;p74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6748;p74"/>
            <p:cNvGrpSpPr/>
            <p:nvPr/>
          </p:nvGrpSpPr>
          <p:grpSpPr>
            <a:xfrm>
              <a:off x="1391330" y="1568396"/>
              <a:ext cx="657854" cy="583840"/>
              <a:chOff x="-64781025" y="3361050"/>
              <a:chExt cx="317425" cy="315200"/>
            </a:xfrm>
            <a:solidFill>
              <a:srgbClr val="0070C0"/>
            </a:solidFill>
          </p:grpSpPr>
          <p:sp>
            <p:nvSpPr>
              <p:cNvPr id="23" name="Google Shape;6749;p74"/>
              <p:cNvSpPr/>
              <p:nvPr/>
            </p:nvSpPr>
            <p:spPr>
              <a:xfrm>
                <a:off x="-64764500" y="3388725"/>
                <a:ext cx="272550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10902" h="10902" extrusionOk="0">
                    <a:moveTo>
                      <a:pt x="6554" y="2647"/>
                    </a:moveTo>
                    <a:cubicBezTo>
                      <a:pt x="6979" y="2647"/>
                      <a:pt x="7404" y="2805"/>
                      <a:pt x="7719" y="3120"/>
                    </a:cubicBezTo>
                    <a:cubicBezTo>
                      <a:pt x="8381" y="3782"/>
                      <a:pt x="8381" y="4821"/>
                      <a:pt x="7751" y="5483"/>
                    </a:cubicBezTo>
                    <a:cubicBezTo>
                      <a:pt x="7436" y="5798"/>
                      <a:pt x="7058" y="5955"/>
                      <a:pt x="6585" y="5955"/>
                    </a:cubicBezTo>
                    <a:cubicBezTo>
                      <a:pt x="6144" y="5955"/>
                      <a:pt x="5703" y="5798"/>
                      <a:pt x="5388" y="5483"/>
                    </a:cubicBezTo>
                    <a:cubicBezTo>
                      <a:pt x="5073" y="5168"/>
                      <a:pt x="4915" y="4758"/>
                      <a:pt x="4915" y="4286"/>
                    </a:cubicBezTo>
                    <a:cubicBezTo>
                      <a:pt x="4915" y="3813"/>
                      <a:pt x="5073" y="3435"/>
                      <a:pt x="5388" y="3120"/>
                    </a:cubicBezTo>
                    <a:cubicBezTo>
                      <a:pt x="5703" y="2805"/>
                      <a:pt x="6128" y="2647"/>
                      <a:pt x="6554" y="2647"/>
                    </a:cubicBezTo>
                    <a:close/>
                    <a:moveTo>
                      <a:pt x="2175" y="6901"/>
                    </a:moveTo>
                    <a:lnTo>
                      <a:pt x="4065" y="8791"/>
                    </a:lnTo>
                    <a:lnTo>
                      <a:pt x="3592" y="9484"/>
                    </a:lnTo>
                    <a:lnTo>
                      <a:pt x="1418" y="7342"/>
                    </a:lnTo>
                    <a:lnTo>
                      <a:pt x="2175" y="6901"/>
                    </a:lnTo>
                    <a:close/>
                    <a:moveTo>
                      <a:pt x="6907" y="1"/>
                    </a:moveTo>
                    <a:cubicBezTo>
                      <a:pt x="6851" y="1"/>
                      <a:pt x="6795" y="11"/>
                      <a:pt x="6743" y="33"/>
                    </a:cubicBezTo>
                    <a:cubicBezTo>
                      <a:pt x="5546" y="663"/>
                      <a:pt x="4474" y="1576"/>
                      <a:pt x="3655" y="2616"/>
                    </a:cubicBezTo>
                    <a:cubicBezTo>
                      <a:pt x="3025" y="3341"/>
                      <a:pt x="2553" y="4223"/>
                      <a:pt x="2175" y="5136"/>
                    </a:cubicBezTo>
                    <a:cubicBezTo>
                      <a:pt x="2048" y="5451"/>
                      <a:pt x="1922" y="5766"/>
                      <a:pt x="1859" y="6050"/>
                    </a:cubicBezTo>
                    <a:lnTo>
                      <a:pt x="505" y="6838"/>
                    </a:lnTo>
                    <a:cubicBezTo>
                      <a:pt x="379" y="6932"/>
                      <a:pt x="316" y="7058"/>
                      <a:pt x="316" y="7184"/>
                    </a:cubicBezTo>
                    <a:cubicBezTo>
                      <a:pt x="316" y="7279"/>
                      <a:pt x="347" y="7405"/>
                      <a:pt x="442" y="7531"/>
                    </a:cubicBezTo>
                    <a:lnTo>
                      <a:pt x="1072" y="8161"/>
                    </a:lnTo>
                    <a:cubicBezTo>
                      <a:pt x="631" y="8696"/>
                      <a:pt x="1" y="9673"/>
                      <a:pt x="1" y="10272"/>
                    </a:cubicBezTo>
                    <a:cubicBezTo>
                      <a:pt x="1" y="10524"/>
                      <a:pt x="64" y="10681"/>
                      <a:pt x="158" y="10744"/>
                    </a:cubicBezTo>
                    <a:cubicBezTo>
                      <a:pt x="221" y="10839"/>
                      <a:pt x="379" y="10902"/>
                      <a:pt x="631" y="10902"/>
                    </a:cubicBezTo>
                    <a:cubicBezTo>
                      <a:pt x="1229" y="10902"/>
                      <a:pt x="2238" y="10240"/>
                      <a:pt x="2742" y="9830"/>
                    </a:cubicBezTo>
                    <a:lnTo>
                      <a:pt x="3372" y="10461"/>
                    </a:lnTo>
                    <a:cubicBezTo>
                      <a:pt x="3466" y="10555"/>
                      <a:pt x="3592" y="10587"/>
                      <a:pt x="3655" y="10587"/>
                    </a:cubicBezTo>
                    <a:lnTo>
                      <a:pt x="3687" y="10587"/>
                    </a:lnTo>
                    <a:cubicBezTo>
                      <a:pt x="3813" y="10587"/>
                      <a:pt x="3939" y="10524"/>
                      <a:pt x="4002" y="10398"/>
                    </a:cubicBezTo>
                    <a:lnTo>
                      <a:pt x="4789" y="9074"/>
                    </a:lnTo>
                    <a:cubicBezTo>
                      <a:pt x="5104" y="8980"/>
                      <a:pt x="5420" y="8854"/>
                      <a:pt x="5735" y="8759"/>
                    </a:cubicBezTo>
                    <a:cubicBezTo>
                      <a:pt x="6648" y="8381"/>
                      <a:pt x="7530" y="7877"/>
                      <a:pt x="8255" y="7279"/>
                    </a:cubicBezTo>
                    <a:cubicBezTo>
                      <a:pt x="9295" y="6459"/>
                      <a:pt x="10208" y="5388"/>
                      <a:pt x="10838" y="4223"/>
                    </a:cubicBezTo>
                    <a:cubicBezTo>
                      <a:pt x="10901" y="4065"/>
                      <a:pt x="10870" y="3876"/>
                      <a:pt x="10744" y="3750"/>
                    </a:cubicBezTo>
                    <a:lnTo>
                      <a:pt x="7215" y="127"/>
                    </a:lnTo>
                    <a:cubicBezTo>
                      <a:pt x="7131" y="43"/>
                      <a:pt x="7019" y="1"/>
                      <a:pt x="69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750;p74"/>
              <p:cNvSpPr/>
              <p:nvPr/>
            </p:nvSpPr>
            <p:spPr>
              <a:xfrm>
                <a:off x="-64568375" y="3361050"/>
                <a:ext cx="104775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4227" extrusionOk="0">
                    <a:moveTo>
                      <a:pt x="2941" y="1"/>
                    </a:moveTo>
                    <a:cubicBezTo>
                      <a:pt x="2906" y="1"/>
                      <a:pt x="2871" y="2"/>
                      <a:pt x="2836" y="5"/>
                    </a:cubicBezTo>
                    <a:cubicBezTo>
                      <a:pt x="1828" y="100"/>
                      <a:pt x="883" y="320"/>
                      <a:pt x="0" y="667"/>
                    </a:cubicBezTo>
                    <a:lnTo>
                      <a:pt x="3529" y="4227"/>
                    </a:lnTo>
                    <a:cubicBezTo>
                      <a:pt x="3876" y="3313"/>
                      <a:pt x="4128" y="2368"/>
                      <a:pt x="4191" y="1392"/>
                    </a:cubicBezTo>
                    <a:cubicBezTo>
                      <a:pt x="4191" y="982"/>
                      <a:pt x="4033" y="635"/>
                      <a:pt x="3812" y="352"/>
                    </a:cubicBezTo>
                    <a:cubicBezTo>
                      <a:pt x="3558" y="125"/>
                      <a:pt x="3252" y="1"/>
                      <a:pt x="29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751;p74"/>
              <p:cNvSpPr/>
              <p:nvPr/>
            </p:nvSpPr>
            <p:spPr>
              <a:xfrm>
                <a:off x="-64645575" y="3596675"/>
                <a:ext cx="8510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183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710" y="473"/>
                      <a:pt x="2017" y="819"/>
                      <a:pt x="1261" y="1134"/>
                    </a:cubicBezTo>
                    <a:cubicBezTo>
                      <a:pt x="1041" y="1292"/>
                      <a:pt x="726" y="1386"/>
                      <a:pt x="442" y="1449"/>
                    </a:cubicBezTo>
                    <a:cubicBezTo>
                      <a:pt x="347" y="1859"/>
                      <a:pt x="253" y="2237"/>
                      <a:pt x="95" y="2584"/>
                    </a:cubicBezTo>
                    <a:cubicBezTo>
                      <a:pt x="1" y="2741"/>
                      <a:pt x="32" y="2930"/>
                      <a:pt x="158" y="3056"/>
                    </a:cubicBezTo>
                    <a:cubicBezTo>
                      <a:pt x="253" y="3151"/>
                      <a:pt x="347" y="3182"/>
                      <a:pt x="442" y="3182"/>
                    </a:cubicBezTo>
                    <a:cubicBezTo>
                      <a:pt x="505" y="3182"/>
                      <a:pt x="568" y="3182"/>
                      <a:pt x="600" y="3151"/>
                    </a:cubicBezTo>
                    <a:cubicBezTo>
                      <a:pt x="1135" y="2867"/>
                      <a:pt x="1671" y="2521"/>
                      <a:pt x="2080" y="2080"/>
                    </a:cubicBezTo>
                    <a:cubicBezTo>
                      <a:pt x="2679" y="1481"/>
                      <a:pt x="3151" y="756"/>
                      <a:pt x="34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752;p74"/>
              <p:cNvSpPr/>
              <p:nvPr/>
            </p:nvSpPr>
            <p:spPr>
              <a:xfrm>
                <a:off x="-64781025" y="3456475"/>
                <a:ext cx="80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403" extrusionOk="0">
                    <a:moveTo>
                      <a:pt x="3214" y="0"/>
                    </a:moveTo>
                    <a:cubicBezTo>
                      <a:pt x="2426" y="252"/>
                      <a:pt x="1733" y="725"/>
                      <a:pt x="1134" y="1324"/>
                    </a:cubicBezTo>
                    <a:cubicBezTo>
                      <a:pt x="693" y="1733"/>
                      <a:pt x="347" y="2269"/>
                      <a:pt x="63" y="2804"/>
                    </a:cubicBezTo>
                    <a:cubicBezTo>
                      <a:pt x="0" y="2962"/>
                      <a:pt x="32" y="3151"/>
                      <a:pt x="158" y="3277"/>
                    </a:cubicBezTo>
                    <a:cubicBezTo>
                      <a:pt x="221" y="3371"/>
                      <a:pt x="347" y="3403"/>
                      <a:pt x="410" y="3403"/>
                    </a:cubicBezTo>
                    <a:cubicBezTo>
                      <a:pt x="504" y="3403"/>
                      <a:pt x="536" y="3403"/>
                      <a:pt x="630" y="3371"/>
                    </a:cubicBezTo>
                    <a:cubicBezTo>
                      <a:pt x="977" y="3214"/>
                      <a:pt x="1355" y="3088"/>
                      <a:pt x="1764" y="2993"/>
                    </a:cubicBezTo>
                    <a:cubicBezTo>
                      <a:pt x="1827" y="2678"/>
                      <a:pt x="1953" y="2426"/>
                      <a:pt x="2079" y="2143"/>
                    </a:cubicBezTo>
                    <a:cubicBezTo>
                      <a:pt x="2394" y="1387"/>
                      <a:pt x="2741" y="694"/>
                      <a:pt x="3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6894;p74"/>
            <p:cNvGrpSpPr/>
            <p:nvPr/>
          </p:nvGrpSpPr>
          <p:grpSpPr>
            <a:xfrm>
              <a:off x="6723105" y="1462956"/>
              <a:ext cx="661203" cy="689234"/>
              <a:chOff x="-59869425" y="4102225"/>
              <a:chExt cx="319041" cy="315175"/>
            </a:xfrm>
            <a:solidFill>
              <a:srgbClr val="0070C0"/>
            </a:solidFill>
          </p:grpSpPr>
          <p:sp>
            <p:nvSpPr>
              <p:cNvPr id="37" name="Google Shape;6895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896;p74"/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897;p74"/>
              <p:cNvSpPr/>
              <p:nvPr/>
            </p:nvSpPr>
            <p:spPr>
              <a:xfrm>
                <a:off x="-59700059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898;p74"/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CaixaDeTexto 3"/>
            <p:cNvSpPr txBox="1"/>
            <p:nvPr/>
          </p:nvSpPr>
          <p:spPr>
            <a:xfrm>
              <a:off x="474662" y="2181420"/>
              <a:ext cx="2390151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b="1" dirty="0">
                  <a:solidFill>
                    <a:schemeClr val="accent2">
                      <a:lumMod val="75000"/>
                    </a:schemeClr>
                  </a:solidFill>
                </a:rPr>
                <a:t>83% </a:t>
              </a:r>
              <a:r>
                <a:rPr lang="pt-BR" b="1" dirty="0">
                  <a:solidFill>
                    <a:srgbClr val="002060"/>
                  </a:solidFill>
                </a:rPr>
                <a:t>das startups têm CNPJ há mais de 3 anos e estão em rápido crescimento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3224408" y="2181420"/>
              <a:ext cx="2264455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b="1" dirty="0">
                  <a:solidFill>
                    <a:schemeClr val="accent2">
                      <a:lumMod val="75000"/>
                    </a:schemeClr>
                  </a:solidFill>
                </a:rPr>
                <a:t>59% </a:t>
              </a:r>
              <a:r>
                <a:rPr lang="pt-BR" b="1" dirty="0">
                  <a:solidFill>
                    <a:srgbClr val="002060"/>
                  </a:solidFill>
                </a:rPr>
                <a:t>têm como principal público-alvo outras empresas (B2B)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5991002" y="2136879"/>
              <a:ext cx="2110370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b="1" dirty="0">
                  <a:solidFill>
                    <a:schemeClr val="accent2">
                      <a:lumMod val="75000"/>
                    </a:schemeClr>
                  </a:solidFill>
                </a:rPr>
                <a:t>56% </a:t>
              </a:r>
              <a:r>
                <a:rPr lang="pt-BR" b="1" dirty="0">
                  <a:solidFill>
                    <a:srgbClr val="002060"/>
                  </a:solidFill>
                </a:rPr>
                <a:t>empregaram dinheiro próprio para começar a startup</a:t>
              </a:r>
            </a:p>
          </p:txBody>
        </p:sp>
        <p:grpSp>
          <p:nvGrpSpPr>
            <p:cNvPr id="48" name="Google Shape;6858;p74"/>
            <p:cNvGrpSpPr/>
            <p:nvPr/>
          </p:nvGrpSpPr>
          <p:grpSpPr>
            <a:xfrm>
              <a:off x="9721264" y="1450374"/>
              <a:ext cx="781731" cy="711200"/>
              <a:chOff x="-60255350" y="3733825"/>
              <a:chExt cx="316650" cy="316550"/>
            </a:xfrm>
            <a:solidFill>
              <a:schemeClr val="accent2"/>
            </a:solidFill>
          </p:grpSpPr>
          <p:sp>
            <p:nvSpPr>
              <p:cNvPr id="49" name="Google Shape;6859;p74"/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860;p74"/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861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862;p74"/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863;p74"/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864;p74"/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865;p74"/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" name="CaixaDeTexto 55"/>
            <p:cNvSpPr txBox="1"/>
            <p:nvPr/>
          </p:nvSpPr>
          <p:spPr>
            <a:xfrm>
              <a:off x="8770597" y="2181420"/>
              <a:ext cx="30440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2060"/>
                  </a:solidFill>
                </a:rPr>
                <a:t>Software como serviço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(20%)</a:t>
              </a:r>
              <a:r>
                <a:rPr lang="pt-BR" b="1" dirty="0">
                  <a:solidFill>
                    <a:srgbClr val="002060"/>
                  </a:solidFill>
                </a:rPr>
                <a:t>, consultoria e mentoria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(18%) </a:t>
              </a:r>
              <a:r>
                <a:rPr lang="pt-BR" b="1" dirty="0">
                  <a:solidFill>
                    <a:srgbClr val="002060"/>
                  </a:solidFill>
                </a:rPr>
                <a:t>e </a:t>
              </a:r>
              <a:r>
                <a:rPr lang="pt-BR" b="1" i="1" dirty="0">
                  <a:solidFill>
                    <a:srgbClr val="002060"/>
                  </a:solidFill>
                </a:rPr>
                <a:t>marketplace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(16%) </a:t>
              </a:r>
              <a:r>
                <a:rPr lang="pt-BR" b="1" dirty="0">
                  <a:solidFill>
                    <a:srgbClr val="002060"/>
                  </a:solidFill>
                </a:rPr>
                <a:t>são os principais modelos de receita.</a:t>
              </a:r>
            </a:p>
          </p:txBody>
        </p:sp>
        <p:grpSp>
          <p:nvGrpSpPr>
            <p:cNvPr id="58" name="Google Shape;6756;p74"/>
            <p:cNvGrpSpPr/>
            <p:nvPr/>
          </p:nvGrpSpPr>
          <p:grpSpPr>
            <a:xfrm>
              <a:off x="1223941" y="3881668"/>
              <a:ext cx="743044" cy="703779"/>
              <a:chOff x="-62890750" y="3747425"/>
              <a:chExt cx="330825" cy="317900"/>
            </a:xfrm>
            <a:solidFill>
              <a:schemeClr val="accent2"/>
            </a:solidFill>
          </p:grpSpPr>
          <p:sp>
            <p:nvSpPr>
              <p:cNvPr id="59" name="Google Shape;6757;p74"/>
              <p:cNvSpPr/>
              <p:nvPr/>
            </p:nvSpPr>
            <p:spPr>
              <a:xfrm>
                <a:off x="-62890750" y="3747425"/>
                <a:ext cx="313500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7833" extrusionOk="0">
                    <a:moveTo>
                      <a:pt x="6591" y="0"/>
                    </a:moveTo>
                    <a:cubicBezTo>
                      <a:pt x="4966" y="0"/>
                      <a:pt x="3342" y="616"/>
                      <a:pt x="2112" y="1846"/>
                    </a:cubicBezTo>
                    <a:cubicBezTo>
                      <a:pt x="663" y="3296"/>
                      <a:pt x="1" y="5438"/>
                      <a:pt x="379" y="7454"/>
                    </a:cubicBezTo>
                    <a:cubicBezTo>
                      <a:pt x="442" y="7675"/>
                      <a:pt x="568" y="7832"/>
                      <a:pt x="789" y="7832"/>
                    </a:cubicBezTo>
                    <a:lnTo>
                      <a:pt x="852" y="7832"/>
                    </a:lnTo>
                    <a:cubicBezTo>
                      <a:pt x="1104" y="7801"/>
                      <a:pt x="1198" y="7549"/>
                      <a:pt x="1167" y="7360"/>
                    </a:cubicBezTo>
                    <a:cubicBezTo>
                      <a:pt x="852" y="5596"/>
                      <a:pt x="1419" y="3737"/>
                      <a:pt x="2710" y="2477"/>
                    </a:cubicBezTo>
                    <a:cubicBezTo>
                      <a:pt x="3719" y="1437"/>
                      <a:pt x="5136" y="870"/>
                      <a:pt x="6617" y="870"/>
                    </a:cubicBezTo>
                    <a:cubicBezTo>
                      <a:pt x="7940" y="870"/>
                      <a:pt x="9200" y="1342"/>
                      <a:pt x="10177" y="2193"/>
                    </a:cubicBezTo>
                    <a:lnTo>
                      <a:pt x="9610" y="2792"/>
                    </a:lnTo>
                    <a:cubicBezTo>
                      <a:pt x="9484" y="2918"/>
                      <a:pt x="9452" y="3075"/>
                      <a:pt x="9484" y="3170"/>
                    </a:cubicBezTo>
                    <a:cubicBezTo>
                      <a:pt x="9515" y="3327"/>
                      <a:pt x="9641" y="3422"/>
                      <a:pt x="9799" y="3453"/>
                    </a:cubicBezTo>
                    <a:lnTo>
                      <a:pt x="12036" y="3926"/>
                    </a:lnTo>
                    <a:lnTo>
                      <a:pt x="12130" y="3926"/>
                    </a:lnTo>
                    <a:cubicBezTo>
                      <a:pt x="12225" y="3926"/>
                      <a:pt x="12319" y="3894"/>
                      <a:pt x="12382" y="3800"/>
                    </a:cubicBezTo>
                    <a:cubicBezTo>
                      <a:pt x="12508" y="3674"/>
                      <a:pt x="12540" y="3579"/>
                      <a:pt x="12508" y="3422"/>
                    </a:cubicBezTo>
                    <a:lnTo>
                      <a:pt x="12036" y="1153"/>
                    </a:lnTo>
                    <a:cubicBezTo>
                      <a:pt x="12004" y="1027"/>
                      <a:pt x="11878" y="901"/>
                      <a:pt x="11752" y="838"/>
                    </a:cubicBezTo>
                    <a:cubicBezTo>
                      <a:pt x="11715" y="831"/>
                      <a:pt x="11678" y="827"/>
                      <a:pt x="11642" y="827"/>
                    </a:cubicBezTo>
                    <a:cubicBezTo>
                      <a:pt x="11526" y="827"/>
                      <a:pt x="11422" y="868"/>
                      <a:pt x="11374" y="964"/>
                    </a:cubicBezTo>
                    <a:lnTo>
                      <a:pt x="10776" y="1563"/>
                    </a:lnTo>
                    <a:cubicBezTo>
                      <a:pt x="9583" y="521"/>
                      <a:pt x="8087" y="0"/>
                      <a:pt x="65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758;p74"/>
              <p:cNvSpPr/>
              <p:nvPr/>
            </p:nvSpPr>
            <p:spPr>
              <a:xfrm>
                <a:off x="-62874975" y="3869075"/>
                <a:ext cx="315050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12602" h="7850" extrusionOk="0">
                    <a:moveTo>
                      <a:pt x="11779" y="0"/>
                    </a:moveTo>
                    <a:cubicBezTo>
                      <a:pt x="11759" y="0"/>
                      <a:pt x="11739" y="2"/>
                      <a:pt x="11720" y="5"/>
                    </a:cubicBezTo>
                    <a:cubicBezTo>
                      <a:pt x="11499" y="36"/>
                      <a:pt x="11373" y="288"/>
                      <a:pt x="11405" y="477"/>
                    </a:cubicBezTo>
                    <a:cubicBezTo>
                      <a:pt x="11720" y="2242"/>
                      <a:pt x="11184" y="4101"/>
                      <a:pt x="9861" y="5361"/>
                    </a:cubicBezTo>
                    <a:cubicBezTo>
                      <a:pt x="8853" y="6400"/>
                      <a:pt x="7435" y="6967"/>
                      <a:pt x="5986" y="6967"/>
                    </a:cubicBezTo>
                    <a:cubicBezTo>
                      <a:pt x="4631" y="6967"/>
                      <a:pt x="3371" y="6495"/>
                      <a:pt x="2394" y="5644"/>
                    </a:cubicBezTo>
                    <a:lnTo>
                      <a:pt x="2993" y="5046"/>
                    </a:lnTo>
                    <a:cubicBezTo>
                      <a:pt x="3088" y="4920"/>
                      <a:pt x="3151" y="4762"/>
                      <a:pt x="3088" y="4668"/>
                    </a:cubicBezTo>
                    <a:cubicBezTo>
                      <a:pt x="3056" y="4510"/>
                      <a:pt x="2962" y="4416"/>
                      <a:pt x="2772" y="4384"/>
                    </a:cubicBezTo>
                    <a:lnTo>
                      <a:pt x="536" y="3912"/>
                    </a:lnTo>
                    <a:cubicBezTo>
                      <a:pt x="498" y="3904"/>
                      <a:pt x="465" y="3900"/>
                      <a:pt x="433" y="3900"/>
                    </a:cubicBezTo>
                    <a:cubicBezTo>
                      <a:pt x="332" y="3900"/>
                      <a:pt x="254" y="3941"/>
                      <a:pt x="158" y="4038"/>
                    </a:cubicBezTo>
                    <a:cubicBezTo>
                      <a:pt x="32" y="4132"/>
                      <a:pt x="0" y="4258"/>
                      <a:pt x="32" y="4416"/>
                    </a:cubicBezTo>
                    <a:lnTo>
                      <a:pt x="504" y="6652"/>
                    </a:lnTo>
                    <a:cubicBezTo>
                      <a:pt x="536" y="6810"/>
                      <a:pt x="662" y="6936"/>
                      <a:pt x="788" y="6967"/>
                    </a:cubicBezTo>
                    <a:lnTo>
                      <a:pt x="882" y="6967"/>
                    </a:lnTo>
                    <a:cubicBezTo>
                      <a:pt x="1008" y="6967"/>
                      <a:pt x="1103" y="6936"/>
                      <a:pt x="1166" y="6873"/>
                    </a:cubicBezTo>
                    <a:lnTo>
                      <a:pt x="1764" y="6274"/>
                    </a:lnTo>
                    <a:cubicBezTo>
                      <a:pt x="2930" y="7346"/>
                      <a:pt x="4442" y="7850"/>
                      <a:pt x="5923" y="7850"/>
                    </a:cubicBezTo>
                    <a:cubicBezTo>
                      <a:pt x="7561" y="7850"/>
                      <a:pt x="9168" y="7220"/>
                      <a:pt x="10428" y="5991"/>
                    </a:cubicBezTo>
                    <a:cubicBezTo>
                      <a:pt x="11909" y="4510"/>
                      <a:pt x="12602" y="2368"/>
                      <a:pt x="12192" y="320"/>
                    </a:cubicBezTo>
                    <a:cubicBezTo>
                      <a:pt x="12164" y="122"/>
                      <a:pt x="11958" y="0"/>
                      <a:pt x="117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759;p74"/>
              <p:cNvSpPr/>
              <p:nvPr/>
            </p:nvSpPr>
            <p:spPr>
              <a:xfrm>
                <a:off x="-62751325" y="3834525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630" y="1"/>
                    </a:moveTo>
                    <a:cubicBezTo>
                      <a:pt x="410" y="221"/>
                      <a:pt x="158" y="599"/>
                      <a:pt x="0" y="1072"/>
                    </a:cubicBezTo>
                    <a:lnTo>
                      <a:pt x="630" y="1072"/>
                    </a:lnTo>
                    <a:lnTo>
                      <a:pt x="6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760;p74"/>
              <p:cNvSpPr/>
              <p:nvPr/>
            </p:nvSpPr>
            <p:spPr>
              <a:xfrm>
                <a:off x="-62715100" y="3950300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1" y="1"/>
                    </a:moveTo>
                    <a:lnTo>
                      <a:pt x="1" y="1041"/>
                    </a:lnTo>
                    <a:cubicBezTo>
                      <a:pt x="253" y="852"/>
                      <a:pt x="473" y="473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761;p74"/>
              <p:cNvSpPr/>
              <p:nvPr/>
            </p:nvSpPr>
            <p:spPr>
              <a:xfrm>
                <a:off x="-62751325" y="3950300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0" y="1"/>
                    </a:moveTo>
                    <a:cubicBezTo>
                      <a:pt x="158" y="473"/>
                      <a:pt x="410" y="852"/>
                      <a:pt x="630" y="1041"/>
                    </a:cubicBezTo>
                    <a:lnTo>
                      <a:pt x="6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762;p74"/>
              <p:cNvSpPr/>
              <p:nvPr/>
            </p:nvSpPr>
            <p:spPr>
              <a:xfrm>
                <a:off x="-62822225" y="3881000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127" y="0"/>
                    </a:moveTo>
                    <a:cubicBezTo>
                      <a:pt x="32" y="316"/>
                      <a:pt x="1" y="631"/>
                      <a:pt x="1" y="977"/>
                    </a:cubicBezTo>
                    <a:cubicBezTo>
                      <a:pt x="1" y="1324"/>
                      <a:pt x="32" y="1670"/>
                      <a:pt x="127" y="1922"/>
                    </a:cubicBezTo>
                    <a:lnTo>
                      <a:pt x="1765" y="1922"/>
                    </a:lnTo>
                    <a:cubicBezTo>
                      <a:pt x="1734" y="1607"/>
                      <a:pt x="1702" y="1292"/>
                      <a:pt x="1702" y="977"/>
                    </a:cubicBezTo>
                    <a:cubicBezTo>
                      <a:pt x="1702" y="662"/>
                      <a:pt x="1734" y="316"/>
                      <a:pt x="17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763;p74"/>
              <p:cNvSpPr/>
              <p:nvPr/>
            </p:nvSpPr>
            <p:spPr>
              <a:xfrm>
                <a:off x="-62715100" y="3833750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1" y="0"/>
                    </a:moveTo>
                    <a:lnTo>
                      <a:pt x="1" y="1071"/>
                    </a:lnTo>
                    <a:lnTo>
                      <a:pt x="631" y="1071"/>
                    </a:lnTo>
                    <a:cubicBezTo>
                      <a:pt x="505" y="599"/>
                      <a:pt x="253" y="18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764;p74"/>
              <p:cNvSpPr/>
              <p:nvPr/>
            </p:nvSpPr>
            <p:spPr>
              <a:xfrm>
                <a:off x="-62758425" y="3881000"/>
                <a:ext cx="228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923" extrusionOk="0">
                    <a:moveTo>
                      <a:pt x="95" y="0"/>
                    </a:moveTo>
                    <a:cubicBezTo>
                      <a:pt x="64" y="316"/>
                      <a:pt x="1" y="631"/>
                      <a:pt x="1" y="977"/>
                    </a:cubicBezTo>
                    <a:cubicBezTo>
                      <a:pt x="1" y="1324"/>
                      <a:pt x="64" y="1670"/>
                      <a:pt x="95" y="1922"/>
                    </a:cubicBezTo>
                    <a:lnTo>
                      <a:pt x="914" y="1922"/>
                    </a:lnTo>
                    <a:lnTo>
                      <a:pt x="9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65;p74"/>
              <p:cNvSpPr/>
              <p:nvPr/>
            </p:nvSpPr>
            <p:spPr>
              <a:xfrm>
                <a:off x="-62715100" y="3809325"/>
                <a:ext cx="748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2049" extrusionOk="0">
                    <a:moveTo>
                      <a:pt x="1" y="1"/>
                    </a:moveTo>
                    <a:lnTo>
                      <a:pt x="1" y="32"/>
                    </a:lnTo>
                    <a:cubicBezTo>
                      <a:pt x="631" y="253"/>
                      <a:pt x="1198" y="1009"/>
                      <a:pt x="1481" y="2048"/>
                    </a:cubicBezTo>
                    <a:lnTo>
                      <a:pt x="2994" y="2048"/>
                    </a:lnTo>
                    <a:cubicBezTo>
                      <a:pt x="2426" y="946"/>
                      <a:pt x="1324" y="158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766;p74"/>
              <p:cNvSpPr/>
              <p:nvPr/>
            </p:nvSpPr>
            <p:spPr>
              <a:xfrm>
                <a:off x="-62715875" y="3950300"/>
                <a:ext cx="756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9" extrusionOk="0">
                    <a:moveTo>
                      <a:pt x="1512" y="1"/>
                    </a:moveTo>
                    <a:cubicBezTo>
                      <a:pt x="1229" y="1009"/>
                      <a:pt x="662" y="1765"/>
                      <a:pt x="0" y="1986"/>
                    </a:cubicBezTo>
                    <a:lnTo>
                      <a:pt x="0" y="2049"/>
                    </a:lnTo>
                    <a:lnTo>
                      <a:pt x="32" y="2049"/>
                    </a:lnTo>
                    <a:cubicBezTo>
                      <a:pt x="1355" y="1891"/>
                      <a:pt x="2457" y="1104"/>
                      <a:pt x="30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767;p74"/>
              <p:cNvSpPr/>
              <p:nvPr/>
            </p:nvSpPr>
            <p:spPr>
              <a:xfrm>
                <a:off x="-62811200" y="3949525"/>
                <a:ext cx="75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080" extrusionOk="0">
                    <a:moveTo>
                      <a:pt x="1" y="0"/>
                    </a:moveTo>
                    <a:cubicBezTo>
                      <a:pt x="600" y="1166"/>
                      <a:pt x="1702" y="1954"/>
                      <a:pt x="3025" y="2080"/>
                    </a:cubicBezTo>
                    <a:lnTo>
                      <a:pt x="3025" y="2017"/>
                    </a:lnTo>
                    <a:cubicBezTo>
                      <a:pt x="2364" y="1796"/>
                      <a:pt x="1860" y="1040"/>
                      <a:pt x="15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768;p74"/>
              <p:cNvSpPr/>
              <p:nvPr/>
            </p:nvSpPr>
            <p:spPr>
              <a:xfrm>
                <a:off x="-62673350" y="3881000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0" y="0"/>
                    </a:moveTo>
                    <a:cubicBezTo>
                      <a:pt x="32" y="316"/>
                      <a:pt x="63" y="631"/>
                      <a:pt x="63" y="977"/>
                    </a:cubicBezTo>
                    <a:cubicBezTo>
                      <a:pt x="63" y="1324"/>
                      <a:pt x="32" y="1670"/>
                      <a:pt x="0" y="1922"/>
                    </a:cubicBezTo>
                    <a:lnTo>
                      <a:pt x="1639" y="1922"/>
                    </a:lnTo>
                    <a:cubicBezTo>
                      <a:pt x="1733" y="1670"/>
                      <a:pt x="1765" y="1292"/>
                      <a:pt x="1765" y="977"/>
                    </a:cubicBezTo>
                    <a:cubicBezTo>
                      <a:pt x="1765" y="662"/>
                      <a:pt x="1733" y="316"/>
                      <a:pt x="16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769;p74"/>
              <p:cNvSpPr/>
              <p:nvPr/>
            </p:nvSpPr>
            <p:spPr>
              <a:xfrm>
                <a:off x="-62810400" y="3810125"/>
                <a:ext cx="7562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8" extrusionOk="0">
                    <a:moveTo>
                      <a:pt x="2993" y="0"/>
                    </a:moveTo>
                    <a:cubicBezTo>
                      <a:pt x="1702" y="158"/>
                      <a:pt x="599" y="945"/>
                      <a:pt x="0" y="2048"/>
                    </a:cubicBezTo>
                    <a:lnTo>
                      <a:pt x="1544" y="2048"/>
                    </a:lnTo>
                    <a:cubicBezTo>
                      <a:pt x="1828" y="1008"/>
                      <a:pt x="2363" y="284"/>
                      <a:pt x="3025" y="32"/>
                    </a:cubicBezTo>
                    <a:lnTo>
                      <a:pt x="30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770;p74"/>
              <p:cNvSpPr/>
              <p:nvPr/>
            </p:nvSpPr>
            <p:spPr>
              <a:xfrm>
                <a:off x="-62715100" y="3881000"/>
                <a:ext cx="22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923" extrusionOk="0">
                    <a:moveTo>
                      <a:pt x="1" y="0"/>
                    </a:moveTo>
                    <a:lnTo>
                      <a:pt x="1" y="1922"/>
                    </a:lnTo>
                    <a:lnTo>
                      <a:pt x="851" y="1922"/>
                    </a:lnTo>
                    <a:cubicBezTo>
                      <a:pt x="883" y="1607"/>
                      <a:pt x="914" y="1292"/>
                      <a:pt x="914" y="977"/>
                    </a:cubicBezTo>
                    <a:cubicBezTo>
                      <a:pt x="914" y="662"/>
                      <a:pt x="883" y="316"/>
                      <a:pt x="8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CaixaDeTexto 87"/>
            <p:cNvSpPr txBox="1"/>
            <p:nvPr/>
          </p:nvSpPr>
          <p:spPr>
            <a:xfrm>
              <a:off x="337717" y="4664632"/>
              <a:ext cx="2469615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b="1" dirty="0">
                  <a:solidFill>
                    <a:schemeClr val="accent2">
                      <a:lumMod val="75000"/>
                    </a:schemeClr>
                  </a:solidFill>
                </a:rPr>
                <a:t>31% </a:t>
              </a:r>
              <a:r>
                <a:rPr lang="pt-BR" b="1" dirty="0">
                  <a:solidFill>
                    <a:srgbClr val="002060"/>
                  </a:solidFill>
                </a:rPr>
                <a:t>das startups já se internacionalizaram. Destas,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82% </a:t>
              </a:r>
              <a:r>
                <a:rPr lang="pt-BR" b="1" dirty="0">
                  <a:solidFill>
                    <a:srgbClr val="002060"/>
                  </a:solidFill>
                </a:rPr>
                <a:t>está em mercados do continente americano.</a:t>
              </a:r>
            </a:p>
          </p:txBody>
        </p:sp>
        <p:grpSp>
          <p:nvGrpSpPr>
            <p:cNvPr id="89" name="Google Shape;8838;p78"/>
            <p:cNvGrpSpPr/>
            <p:nvPr/>
          </p:nvGrpSpPr>
          <p:grpSpPr>
            <a:xfrm>
              <a:off x="3837608" y="3844573"/>
              <a:ext cx="896474" cy="740874"/>
              <a:chOff x="-1183550" y="3586525"/>
              <a:chExt cx="296175" cy="290550"/>
            </a:xfrm>
            <a:solidFill>
              <a:srgbClr val="0070C0"/>
            </a:solidFill>
          </p:grpSpPr>
          <p:sp>
            <p:nvSpPr>
              <p:cNvPr id="90" name="Google Shape;8839;p78"/>
              <p:cNvSpPr/>
              <p:nvPr/>
            </p:nvSpPr>
            <p:spPr>
              <a:xfrm>
                <a:off x="-927575" y="3671500"/>
                <a:ext cx="4020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663" extrusionOk="0">
                    <a:moveTo>
                      <a:pt x="473" y="0"/>
                    </a:moveTo>
                    <a:cubicBezTo>
                      <a:pt x="32" y="0"/>
                      <a:pt x="1" y="662"/>
                      <a:pt x="473" y="662"/>
                    </a:cubicBezTo>
                    <a:lnTo>
                      <a:pt x="1135" y="662"/>
                    </a:lnTo>
                    <a:cubicBezTo>
                      <a:pt x="1145" y="663"/>
                      <a:pt x="1156" y="663"/>
                      <a:pt x="1166" y="663"/>
                    </a:cubicBezTo>
                    <a:cubicBezTo>
                      <a:pt x="1607" y="663"/>
                      <a:pt x="1597" y="0"/>
                      <a:pt x="11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840;p78"/>
              <p:cNvSpPr/>
              <p:nvPr/>
            </p:nvSpPr>
            <p:spPr>
              <a:xfrm>
                <a:off x="-1183550" y="3671500"/>
                <a:ext cx="3940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63" extrusionOk="0">
                    <a:moveTo>
                      <a:pt x="473" y="0"/>
                    </a:moveTo>
                    <a:cubicBezTo>
                      <a:pt x="32" y="0"/>
                      <a:pt x="1" y="662"/>
                      <a:pt x="473" y="662"/>
                    </a:cubicBezTo>
                    <a:lnTo>
                      <a:pt x="1135" y="662"/>
                    </a:lnTo>
                    <a:cubicBezTo>
                      <a:pt x="1145" y="663"/>
                      <a:pt x="1154" y="663"/>
                      <a:pt x="1163" y="663"/>
                    </a:cubicBezTo>
                    <a:cubicBezTo>
                      <a:pt x="1576" y="663"/>
                      <a:pt x="1566" y="0"/>
                      <a:pt x="11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841;p78"/>
              <p:cNvSpPr/>
              <p:nvPr/>
            </p:nvSpPr>
            <p:spPr>
              <a:xfrm>
                <a:off x="-944250" y="3603025"/>
                <a:ext cx="395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055" extrusionOk="0">
                    <a:moveTo>
                      <a:pt x="1086" y="1"/>
                    </a:moveTo>
                    <a:cubicBezTo>
                      <a:pt x="1024" y="1"/>
                      <a:pt x="957" y="19"/>
                      <a:pt x="888" y="61"/>
                    </a:cubicBezTo>
                    <a:lnTo>
                      <a:pt x="321" y="408"/>
                    </a:lnTo>
                    <a:cubicBezTo>
                      <a:pt x="0" y="595"/>
                      <a:pt x="179" y="1054"/>
                      <a:pt x="490" y="1054"/>
                    </a:cubicBezTo>
                    <a:cubicBezTo>
                      <a:pt x="546" y="1054"/>
                      <a:pt x="606" y="1040"/>
                      <a:pt x="668" y="1006"/>
                    </a:cubicBezTo>
                    <a:lnTo>
                      <a:pt x="1266" y="660"/>
                    </a:lnTo>
                    <a:cubicBezTo>
                      <a:pt x="1581" y="450"/>
                      <a:pt x="1394" y="1"/>
                      <a:pt x="10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842;p78"/>
              <p:cNvSpPr/>
              <p:nvPr/>
            </p:nvSpPr>
            <p:spPr>
              <a:xfrm>
                <a:off x="-1166200" y="3731225"/>
                <a:ext cx="3970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043" extrusionOk="0">
                    <a:moveTo>
                      <a:pt x="1071" y="1"/>
                    </a:moveTo>
                    <a:cubicBezTo>
                      <a:pt x="1021" y="1"/>
                      <a:pt x="968" y="12"/>
                      <a:pt x="913" y="37"/>
                    </a:cubicBezTo>
                    <a:lnTo>
                      <a:pt x="315" y="384"/>
                    </a:lnTo>
                    <a:cubicBezTo>
                      <a:pt x="0" y="593"/>
                      <a:pt x="187" y="1043"/>
                      <a:pt x="495" y="1043"/>
                    </a:cubicBezTo>
                    <a:cubicBezTo>
                      <a:pt x="557" y="1043"/>
                      <a:pt x="624" y="1025"/>
                      <a:pt x="693" y="982"/>
                    </a:cubicBezTo>
                    <a:lnTo>
                      <a:pt x="1260" y="636"/>
                    </a:lnTo>
                    <a:cubicBezTo>
                      <a:pt x="1587" y="472"/>
                      <a:pt x="1395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843;p78"/>
              <p:cNvSpPr/>
              <p:nvPr/>
            </p:nvSpPr>
            <p:spPr>
              <a:xfrm>
                <a:off x="-944925" y="3730950"/>
                <a:ext cx="402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055" extrusionOk="0">
                    <a:moveTo>
                      <a:pt x="515" y="0"/>
                    </a:moveTo>
                    <a:cubicBezTo>
                      <a:pt x="198" y="0"/>
                      <a:pt x="1" y="460"/>
                      <a:pt x="348" y="647"/>
                    </a:cubicBezTo>
                    <a:lnTo>
                      <a:pt x="915" y="993"/>
                    </a:lnTo>
                    <a:cubicBezTo>
                      <a:pt x="984" y="1036"/>
                      <a:pt x="1052" y="1054"/>
                      <a:pt x="1114" y="1054"/>
                    </a:cubicBezTo>
                    <a:cubicBezTo>
                      <a:pt x="1421" y="1054"/>
                      <a:pt x="1608" y="609"/>
                      <a:pt x="1293" y="426"/>
                    </a:cubicBezTo>
                    <a:lnTo>
                      <a:pt x="695" y="48"/>
                    </a:lnTo>
                    <a:cubicBezTo>
                      <a:pt x="633" y="15"/>
                      <a:pt x="572" y="0"/>
                      <a:pt x="5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844;p78"/>
              <p:cNvSpPr/>
              <p:nvPr/>
            </p:nvSpPr>
            <p:spPr>
              <a:xfrm>
                <a:off x="-1167000" y="3603025"/>
                <a:ext cx="402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055" extrusionOk="0">
                    <a:moveTo>
                      <a:pt x="477" y="1"/>
                    </a:moveTo>
                    <a:cubicBezTo>
                      <a:pt x="188" y="1"/>
                      <a:pt x="1" y="450"/>
                      <a:pt x="315" y="660"/>
                    </a:cubicBezTo>
                    <a:lnTo>
                      <a:pt x="914" y="1006"/>
                    </a:lnTo>
                    <a:cubicBezTo>
                      <a:pt x="981" y="1040"/>
                      <a:pt x="1044" y="1054"/>
                      <a:pt x="1103" y="1054"/>
                    </a:cubicBezTo>
                    <a:cubicBezTo>
                      <a:pt x="1434" y="1054"/>
                      <a:pt x="1608" y="595"/>
                      <a:pt x="1260" y="408"/>
                    </a:cubicBezTo>
                    <a:lnTo>
                      <a:pt x="662" y="61"/>
                    </a:lnTo>
                    <a:cubicBezTo>
                      <a:pt x="598" y="19"/>
                      <a:pt x="536" y="1"/>
                      <a:pt x="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845;p78"/>
              <p:cNvSpPr/>
              <p:nvPr/>
            </p:nvSpPr>
            <p:spPr>
              <a:xfrm>
                <a:off x="-1065400" y="3658900"/>
                <a:ext cx="598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3088" extrusionOk="0">
                    <a:moveTo>
                      <a:pt x="882" y="0"/>
                    </a:moveTo>
                    <a:lnTo>
                      <a:pt x="0" y="1355"/>
                    </a:lnTo>
                    <a:lnTo>
                      <a:pt x="1355" y="1922"/>
                    </a:lnTo>
                    <a:cubicBezTo>
                      <a:pt x="1450" y="1953"/>
                      <a:pt x="1544" y="2111"/>
                      <a:pt x="1544" y="2237"/>
                    </a:cubicBezTo>
                    <a:lnTo>
                      <a:pt x="1544" y="3088"/>
                    </a:lnTo>
                    <a:lnTo>
                      <a:pt x="2395" y="1733"/>
                    </a:lnTo>
                    <a:lnTo>
                      <a:pt x="1071" y="1166"/>
                    </a:lnTo>
                    <a:cubicBezTo>
                      <a:pt x="945" y="1134"/>
                      <a:pt x="882" y="1008"/>
                      <a:pt x="882" y="851"/>
                    </a:cubicBezTo>
                    <a:lnTo>
                      <a:pt x="8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846;p78"/>
              <p:cNvSpPr/>
              <p:nvPr/>
            </p:nvSpPr>
            <p:spPr>
              <a:xfrm>
                <a:off x="-1078000" y="3809325"/>
                <a:ext cx="8507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710" extrusionOk="0">
                    <a:moveTo>
                      <a:pt x="0" y="1"/>
                    </a:moveTo>
                    <a:lnTo>
                      <a:pt x="0" y="662"/>
                    </a:lnTo>
                    <a:lnTo>
                      <a:pt x="1008" y="662"/>
                    </a:lnTo>
                    <a:cubicBezTo>
                      <a:pt x="1449" y="662"/>
                      <a:pt x="1481" y="1324"/>
                      <a:pt x="1008" y="1324"/>
                    </a:cubicBezTo>
                    <a:lnTo>
                      <a:pt x="0" y="1324"/>
                    </a:lnTo>
                    <a:lnTo>
                      <a:pt x="0" y="1670"/>
                    </a:lnTo>
                    <a:cubicBezTo>
                      <a:pt x="0" y="2237"/>
                      <a:pt x="473" y="2710"/>
                      <a:pt x="1008" y="2710"/>
                    </a:cubicBezTo>
                    <a:lnTo>
                      <a:pt x="2395" y="2710"/>
                    </a:lnTo>
                    <a:cubicBezTo>
                      <a:pt x="2962" y="2710"/>
                      <a:pt x="3403" y="2237"/>
                      <a:pt x="3403" y="1670"/>
                    </a:cubicBezTo>
                    <a:lnTo>
                      <a:pt x="3403" y="1324"/>
                    </a:lnTo>
                    <a:lnTo>
                      <a:pt x="2395" y="1324"/>
                    </a:lnTo>
                    <a:cubicBezTo>
                      <a:pt x="1954" y="1324"/>
                      <a:pt x="1922" y="662"/>
                      <a:pt x="2395" y="662"/>
                    </a:cubicBezTo>
                    <a:lnTo>
                      <a:pt x="3403" y="662"/>
                    </a:lnTo>
                    <a:lnTo>
                      <a:pt x="3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847;p78"/>
              <p:cNvSpPr/>
              <p:nvPr/>
            </p:nvSpPr>
            <p:spPr>
              <a:xfrm>
                <a:off x="-1135500" y="3586525"/>
                <a:ext cx="193775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188" extrusionOk="0">
                    <a:moveTo>
                      <a:pt x="4023" y="1424"/>
                    </a:moveTo>
                    <a:cubicBezTo>
                      <a:pt x="4201" y="1424"/>
                      <a:pt x="4380" y="1561"/>
                      <a:pt x="4380" y="1761"/>
                    </a:cubicBezTo>
                    <a:lnTo>
                      <a:pt x="4380" y="3588"/>
                    </a:lnTo>
                    <a:lnTo>
                      <a:pt x="5892" y="4124"/>
                    </a:lnTo>
                    <a:cubicBezTo>
                      <a:pt x="5955" y="4187"/>
                      <a:pt x="6049" y="4250"/>
                      <a:pt x="6081" y="4344"/>
                    </a:cubicBezTo>
                    <a:cubicBezTo>
                      <a:pt x="6081" y="4407"/>
                      <a:pt x="6081" y="4533"/>
                      <a:pt x="5986" y="4628"/>
                    </a:cubicBezTo>
                    <a:lnTo>
                      <a:pt x="4285" y="7369"/>
                    </a:lnTo>
                    <a:cubicBezTo>
                      <a:pt x="4222" y="7495"/>
                      <a:pt x="4127" y="7526"/>
                      <a:pt x="4033" y="7526"/>
                    </a:cubicBezTo>
                    <a:lnTo>
                      <a:pt x="3938" y="7526"/>
                    </a:lnTo>
                    <a:cubicBezTo>
                      <a:pt x="3781" y="7495"/>
                      <a:pt x="3718" y="7369"/>
                      <a:pt x="3718" y="7211"/>
                    </a:cubicBezTo>
                    <a:lnTo>
                      <a:pt x="3718" y="5384"/>
                    </a:lnTo>
                    <a:lnTo>
                      <a:pt x="2206" y="4817"/>
                    </a:lnTo>
                    <a:cubicBezTo>
                      <a:pt x="2143" y="4754"/>
                      <a:pt x="2048" y="4691"/>
                      <a:pt x="2017" y="4596"/>
                    </a:cubicBezTo>
                    <a:cubicBezTo>
                      <a:pt x="1985" y="4533"/>
                      <a:pt x="2017" y="4407"/>
                      <a:pt x="2048" y="4344"/>
                    </a:cubicBezTo>
                    <a:lnTo>
                      <a:pt x="3749" y="1572"/>
                    </a:lnTo>
                    <a:cubicBezTo>
                      <a:pt x="3818" y="1469"/>
                      <a:pt x="3920" y="1424"/>
                      <a:pt x="4023" y="1424"/>
                    </a:cubicBezTo>
                    <a:close/>
                    <a:moveTo>
                      <a:pt x="4019" y="1"/>
                    </a:moveTo>
                    <a:cubicBezTo>
                      <a:pt x="3743" y="1"/>
                      <a:pt x="3463" y="31"/>
                      <a:pt x="3182" y="91"/>
                    </a:cubicBezTo>
                    <a:cubicBezTo>
                      <a:pt x="1733" y="406"/>
                      <a:pt x="567" y="1572"/>
                      <a:pt x="284" y="3084"/>
                    </a:cubicBezTo>
                    <a:cubicBezTo>
                      <a:pt x="0" y="4533"/>
                      <a:pt x="599" y="5479"/>
                      <a:pt x="1040" y="6140"/>
                    </a:cubicBezTo>
                    <a:cubicBezTo>
                      <a:pt x="1922" y="7526"/>
                      <a:pt x="1387" y="7526"/>
                      <a:pt x="1670" y="8188"/>
                    </a:cubicBezTo>
                    <a:lnTo>
                      <a:pt x="6301" y="8188"/>
                    </a:lnTo>
                    <a:cubicBezTo>
                      <a:pt x="6553" y="7526"/>
                      <a:pt x="6018" y="7526"/>
                      <a:pt x="6931" y="6109"/>
                    </a:cubicBezTo>
                    <a:cubicBezTo>
                      <a:pt x="7373" y="5447"/>
                      <a:pt x="7719" y="4817"/>
                      <a:pt x="7719" y="3746"/>
                    </a:cubicBezTo>
                    <a:cubicBezTo>
                      <a:pt x="7751" y="2612"/>
                      <a:pt x="7246" y="1540"/>
                      <a:pt x="6396" y="847"/>
                    </a:cubicBezTo>
                    <a:cubicBezTo>
                      <a:pt x="5726" y="297"/>
                      <a:pt x="4892" y="1"/>
                      <a:pt x="40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CaixaDeTexto 98"/>
            <p:cNvSpPr txBox="1"/>
            <p:nvPr/>
          </p:nvSpPr>
          <p:spPr>
            <a:xfrm>
              <a:off x="3153617" y="4700051"/>
              <a:ext cx="2264455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b="1" dirty="0">
                  <a:solidFill>
                    <a:schemeClr val="accent2">
                      <a:lumMod val="75000"/>
                    </a:schemeClr>
                  </a:solidFill>
                </a:rPr>
                <a:t>50% </a:t>
              </a:r>
              <a:r>
                <a:rPr lang="pt-BR" b="1" dirty="0">
                  <a:solidFill>
                    <a:srgbClr val="002060"/>
                  </a:solidFill>
                </a:rPr>
                <a:t>possuem patente ou outros depósitos intelectuais.</a:t>
              </a:r>
            </a:p>
          </p:txBody>
        </p:sp>
        <p:grpSp>
          <p:nvGrpSpPr>
            <p:cNvPr id="100" name="Google Shape;6917;p74"/>
            <p:cNvGrpSpPr/>
            <p:nvPr/>
          </p:nvGrpSpPr>
          <p:grpSpPr>
            <a:xfrm>
              <a:off x="6643115" y="3844573"/>
              <a:ext cx="648000" cy="648000"/>
              <a:chOff x="583100" y="3982600"/>
              <a:chExt cx="296175" cy="296175"/>
            </a:xfrm>
            <a:solidFill>
              <a:schemeClr val="accent2"/>
            </a:solidFill>
          </p:grpSpPr>
          <p:sp>
            <p:nvSpPr>
              <p:cNvPr id="101" name="Google Shape;6918;p74"/>
              <p:cNvSpPr/>
              <p:nvPr/>
            </p:nvSpPr>
            <p:spPr>
              <a:xfrm>
                <a:off x="694925" y="3982600"/>
                <a:ext cx="70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742" extrusionOk="0">
                    <a:moveTo>
                      <a:pt x="1419" y="1"/>
                    </a:moveTo>
                    <a:cubicBezTo>
                      <a:pt x="631" y="1"/>
                      <a:pt x="1" y="599"/>
                      <a:pt x="1" y="1355"/>
                    </a:cubicBezTo>
                    <a:cubicBezTo>
                      <a:pt x="1" y="2143"/>
                      <a:pt x="631" y="2742"/>
                      <a:pt x="1419" y="2742"/>
                    </a:cubicBezTo>
                    <a:cubicBezTo>
                      <a:pt x="2206" y="2742"/>
                      <a:pt x="2836" y="2143"/>
                      <a:pt x="2836" y="1355"/>
                    </a:cubicBezTo>
                    <a:cubicBezTo>
                      <a:pt x="2836" y="599"/>
                      <a:pt x="2206" y="1"/>
                      <a:pt x="14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919;p74"/>
              <p:cNvSpPr/>
              <p:nvPr/>
            </p:nvSpPr>
            <p:spPr>
              <a:xfrm>
                <a:off x="609075" y="4139350"/>
                <a:ext cx="69350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1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920;p74"/>
              <p:cNvSpPr/>
              <p:nvPr/>
            </p:nvSpPr>
            <p:spPr>
              <a:xfrm>
                <a:off x="783925" y="4140125"/>
                <a:ext cx="685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42" extrusionOk="0">
                    <a:moveTo>
                      <a:pt x="1356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11"/>
                      <a:pt x="631" y="2741"/>
                      <a:pt x="1356" y="2741"/>
                    </a:cubicBezTo>
                    <a:cubicBezTo>
                      <a:pt x="2112" y="2741"/>
                      <a:pt x="2742" y="2111"/>
                      <a:pt x="2742" y="1387"/>
                    </a:cubicBezTo>
                    <a:cubicBezTo>
                      <a:pt x="2742" y="631"/>
                      <a:pt x="2112" y="1"/>
                      <a:pt x="13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921;p74"/>
              <p:cNvSpPr/>
              <p:nvPr/>
            </p:nvSpPr>
            <p:spPr>
              <a:xfrm>
                <a:off x="583100" y="4207075"/>
                <a:ext cx="12210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68" extrusionOk="0">
                    <a:moveTo>
                      <a:pt x="819" y="0"/>
                    </a:moveTo>
                    <a:cubicBezTo>
                      <a:pt x="347" y="442"/>
                      <a:pt x="0" y="1072"/>
                      <a:pt x="0" y="1796"/>
                    </a:cubicBezTo>
                    <a:lnTo>
                      <a:pt x="0" y="2521"/>
                    </a:lnTo>
                    <a:cubicBezTo>
                      <a:pt x="0" y="2710"/>
                      <a:pt x="158" y="2867"/>
                      <a:pt x="347" y="2867"/>
                    </a:cubicBezTo>
                    <a:lnTo>
                      <a:pt x="4505" y="2867"/>
                    </a:lnTo>
                    <a:cubicBezTo>
                      <a:pt x="4726" y="2867"/>
                      <a:pt x="4883" y="2710"/>
                      <a:pt x="4883" y="2521"/>
                    </a:cubicBezTo>
                    <a:lnTo>
                      <a:pt x="4883" y="1796"/>
                    </a:lnTo>
                    <a:cubicBezTo>
                      <a:pt x="4883" y="1103"/>
                      <a:pt x="4568" y="442"/>
                      <a:pt x="4033" y="0"/>
                    </a:cubicBezTo>
                    <a:cubicBezTo>
                      <a:pt x="3655" y="473"/>
                      <a:pt x="3088" y="788"/>
                      <a:pt x="2426" y="788"/>
                    </a:cubicBezTo>
                    <a:cubicBezTo>
                      <a:pt x="1796" y="788"/>
                      <a:pt x="1197" y="473"/>
                      <a:pt x="8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922;p74"/>
              <p:cNvSpPr/>
              <p:nvPr/>
            </p:nvSpPr>
            <p:spPr>
              <a:xfrm>
                <a:off x="669725" y="4049550"/>
                <a:ext cx="1229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2899" extrusionOk="0">
                    <a:moveTo>
                      <a:pt x="851" y="1"/>
                    </a:moveTo>
                    <a:cubicBezTo>
                      <a:pt x="347" y="442"/>
                      <a:pt x="1" y="1103"/>
                      <a:pt x="1" y="1796"/>
                    </a:cubicBezTo>
                    <a:lnTo>
                      <a:pt x="1" y="2552"/>
                    </a:lnTo>
                    <a:cubicBezTo>
                      <a:pt x="1" y="2741"/>
                      <a:pt x="158" y="2899"/>
                      <a:pt x="347" y="2899"/>
                    </a:cubicBezTo>
                    <a:lnTo>
                      <a:pt x="4537" y="2899"/>
                    </a:lnTo>
                    <a:cubicBezTo>
                      <a:pt x="4758" y="2899"/>
                      <a:pt x="4915" y="2741"/>
                      <a:pt x="4915" y="2552"/>
                    </a:cubicBezTo>
                    <a:lnTo>
                      <a:pt x="4915" y="1796"/>
                    </a:lnTo>
                    <a:cubicBezTo>
                      <a:pt x="4915" y="1103"/>
                      <a:pt x="4600" y="442"/>
                      <a:pt x="4065" y="1"/>
                    </a:cubicBezTo>
                    <a:cubicBezTo>
                      <a:pt x="3687" y="473"/>
                      <a:pt x="3088" y="788"/>
                      <a:pt x="2458" y="788"/>
                    </a:cubicBezTo>
                    <a:cubicBezTo>
                      <a:pt x="1828" y="788"/>
                      <a:pt x="1198" y="473"/>
                      <a:pt x="8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923;p74"/>
              <p:cNvSpPr/>
              <p:nvPr/>
            </p:nvSpPr>
            <p:spPr>
              <a:xfrm>
                <a:off x="757150" y="4207075"/>
                <a:ext cx="1221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2868" extrusionOk="0">
                    <a:moveTo>
                      <a:pt x="820" y="0"/>
                    </a:moveTo>
                    <a:cubicBezTo>
                      <a:pt x="316" y="442"/>
                      <a:pt x="1" y="1103"/>
                      <a:pt x="1" y="1796"/>
                    </a:cubicBezTo>
                    <a:lnTo>
                      <a:pt x="1" y="2521"/>
                    </a:lnTo>
                    <a:cubicBezTo>
                      <a:pt x="1" y="2710"/>
                      <a:pt x="158" y="2867"/>
                      <a:pt x="347" y="2867"/>
                    </a:cubicBezTo>
                    <a:lnTo>
                      <a:pt x="4506" y="2867"/>
                    </a:lnTo>
                    <a:cubicBezTo>
                      <a:pt x="4727" y="2867"/>
                      <a:pt x="4884" y="2710"/>
                      <a:pt x="4884" y="2521"/>
                    </a:cubicBezTo>
                    <a:lnTo>
                      <a:pt x="4884" y="1796"/>
                    </a:lnTo>
                    <a:cubicBezTo>
                      <a:pt x="4884" y="1103"/>
                      <a:pt x="4569" y="442"/>
                      <a:pt x="4033" y="0"/>
                    </a:cubicBezTo>
                    <a:cubicBezTo>
                      <a:pt x="3655" y="473"/>
                      <a:pt x="3088" y="788"/>
                      <a:pt x="2427" y="788"/>
                    </a:cubicBezTo>
                    <a:cubicBezTo>
                      <a:pt x="1797" y="788"/>
                      <a:pt x="1198" y="473"/>
                      <a:pt x="8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6924;p74"/>
              <p:cNvSpPr/>
              <p:nvPr/>
            </p:nvSpPr>
            <p:spPr>
              <a:xfrm>
                <a:off x="691775" y="4139350"/>
                <a:ext cx="772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584" extrusionOk="0">
                    <a:moveTo>
                      <a:pt x="1198" y="0"/>
                    </a:moveTo>
                    <a:lnTo>
                      <a:pt x="1198" y="882"/>
                    </a:lnTo>
                    <a:lnTo>
                      <a:pt x="1" y="2079"/>
                    </a:lnTo>
                    <a:cubicBezTo>
                      <a:pt x="221" y="2237"/>
                      <a:pt x="284" y="2300"/>
                      <a:pt x="473" y="2583"/>
                    </a:cubicBezTo>
                    <a:lnTo>
                      <a:pt x="1545" y="1575"/>
                    </a:lnTo>
                    <a:lnTo>
                      <a:pt x="2616" y="2583"/>
                    </a:lnTo>
                    <a:cubicBezTo>
                      <a:pt x="2773" y="2394"/>
                      <a:pt x="2931" y="2237"/>
                      <a:pt x="3088" y="2111"/>
                    </a:cubicBezTo>
                    <a:lnTo>
                      <a:pt x="1891" y="882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" name="CaixaDeTexto 107"/>
            <p:cNvSpPr txBox="1"/>
            <p:nvPr/>
          </p:nvSpPr>
          <p:spPr>
            <a:xfrm>
              <a:off x="5871855" y="4678078"/>
              <a:ext cx="24011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500" b="1" dirty="0">
                  <a:solidFill>
                    <a:schemeClr val="accent2">
                      <a:lumMod val="75000"/>
                    </a:schemeClr>
                  </a:solidFill>
                </a:rPr>
                <a:t>52% </a:t>
              </a:r>
              <a:r>
                <a:rPr lang="pt-BR" b="1" dirty="0">
                  <a:solidFill>
                    <a:srgbClr val="002060"/>
                  </a:solidFill>
                </a:rPr>
                <a:t>têm mais de 10 colaboradores.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83% </a:t>
              </a:r>
              <a:r>
                <a:rPr lang="pt-BR" b="1" dirty="0">
                  <a:solidFill>
                    <a:srgbClr val="002060"/>
                  </a:solidFill>
                </a:rPr>
                <a:t>conta com diversidade étnica, de gênero, de orientação sexual ou PCDs na equipe.</a:t>
              </a:r>
            </a:p>
          </p:txBody>
        </p:sp>
        <p:grpSp>
          <p:nvGrpSpPr>
            <p:cNvPr id="109" name="Google Shape;6300;p72"/>
            <p:cNvGrpSpPr/>
            <p:nvPr/>
          </p:nvGrpSpPr>
          <p:grpSpPr>
            <a:xfrm>
              <a:off x="9721264" y="3773361"/>
              <a:ext cx="738929" cy="648000"/>
              <a:chOff x="6238683" y="4404262"/>
              <a:chExt cx="516000" cy="448000"/>
            </a:xfrm>
            <a:solidFill>
              <a:srgbClr val="0070C0"/>
            </a:solidFill>
          </p:grpSpPr>
          <p:sp>
            <p:nvSpPr>
              <p:cNvPr id="110" name="Google Shape;6301;p72"/>
              <p:cNvSpPr/>
              <p:nvPr/>
            </p:nvSpPr>
            <p:spPr>
              <a:xfrm>
                <a:off x="6462150" y="4525375"/>
                <a:ext cx="28250" cy="141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650" extrusionOk="0">
                    <a:moveTo>
                      <a:pt x="566" y="1"/>
                    </a:moveTo>
                    <a:cubicBezTo>
                      <a:pt x="253" y="1"/>
                      <a:pt x="0" y="254"/>
                      <a:pt x="0" y="567"/>
                    </a:cubicBezTo>
                    <a:lnTo>
                      <a:pt x="0" y="5087"/>
                    </a:lnTo>
                    <a:cubicBezTo>
                      <a:pt x="0" y="5397"/>
                      <a:pt x="253" y="5650"/>
                      <a:pt x="566" y="5650"/>
                    </a:cubicBezTo>
                    <a:cubicBezTo>
                      <a:pt x="877" y="5650"/>
                      <a:pt x="1130" y="5397"/>
                      <a:pt x="1130" y="5087"/>
                    </a:cubicBezTo>
                    <a:lnTo>
                      <a:pt x="1130" y="567"/>
                    </a:lnTo>
                    <a:cubicBezTo>
                      <a:pt x="1130" y="254"/>
                      <a:pt x="877" y="1"/>
                      <a:pt x="5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1" name="Google Shape;6302;p72"/>
              <p:cNvSpPr/>
              <p:nvPr/>
            </p:nvSpPr>
            <p:spPr>
              <a:xfrm>
                <a:off x="6238683" y="4404262"/>
                <a:ext cx="516000" cy="448000"/>
              </a:xfrm>
              <a:custGeom>
                <a:avLst/>
                <a:gdLst/>
                <a:ahLst/>
                <a:cxnLst/>
                <a:rect l="l" t="t" r="r" b="b"/>
                <a:pathLst>
                  <a:path w="20640" h="17920" extrusionOk="0">
                    <a:moveTo>
                      <a:pt x="10320" y="3240"/>
                    </a:moveTo>
                    <a:cubicBezTo>
                      <a:pt x="11254" y="3240"/>
                      <a:pt x="12013" y="3998"/>
                      <a:pt x="12013" y="4935"/>
                    </a:cubicBezTo>
                    <a:lnTo>
                      <a:pt x="12013" y="9452"/>
                    </a:lnTo>
                    <a:cubicBezTo>
                      <a:pt x="12013" y="10385"/>
                      <a:pt x="11254" y="11144"/>
                      <a:pt x="10320" y="11144"/>
                    </a:cubicBezTo>
                    <a:cubicBezTo>
                      <a:pt x="9384" y="11144"/>
                      <a:pt x="8625" y="10385"/>
                      <a:pt x="8625" y="9452"/>
                    </a:cubicBezTo>
                    <a:lnTo>
                      <a:pt x="8625" y="4935"/>
                    </a:lnTo>
                    <a:cubicBezTo>
                      <a:pt x="8625" y="3998"/>
                      <a:pt x="9384" y="3240"/>
                      <a:pt x="10320" y="3240"/>
                    </a:cubicBezTo>
                    <a:close/>
                    <a:moveTo>
                      <a:pt x="10320" y="12274"/>
                    </a:moveTo>
                    <a:cubicBezTo>
                      <a:pt x="10538" y="12274"/>
                      <a:pt x="10758" y="12316"/>
                      <a:pt x="10968" y="12403"/>
                    </a:cubicBezTo>
                    <a:cubicBezTo>
                      <a:pt x="11600" y="12665"/>
                      <a:pt x="12013" y="13282"/>
                      <a:pt x="12013" y="13969"/>
                    </a:cubicBezTo>
                    <a:cubicBezTo>
                      <a:pt x="12013" y="14902"/>
                      <a:pt x="11254" y="15661"/>
                      <a:pt x="10320" y="15661"/>
                    </a:cubicBezTo>
                    <a:cubicBezTo>
                      <a:pt x="9634" y="15661"/>
                      <a:pt x="9017" y="15248"/>
                      <a:pt x="8755" y="14616"/>
                    </a:cubicBezTo>
                    <a:cubicBezTo>
                      <a:pt x="8493" y="13984"/>
                      <a:pt x="8637" y="13255"/>
                      <a:pt x="9122" y="12770"/>
                    </a:cubicBezTo>
                    <a:cubicBezTo>
                      <a:pt x="9446" y="12446"/>
                      <a:pt x="9880" y="12274"/>
                      <a:pt x="10320" y="12274"/>
                    </a:cubicBezTo>
                    <a:close/>
                    <a:moveTo>
                      <a:pt x="10319" y="1"/>
                    </a:moveTo>
                    <a:cubicBezTo>
                      <a:pt x="9352" y="1"/>
                      <a:pt x="8386" y="487"/>
                      <a:pt x="7848" y="1460"/>
                    </a:cubicBezTo>
                    <a:lnTo>
                      <a:pt x="1040" y="13731"/>
                    </a:lnTo>
                    <a:cubicBezTo>
                      <a:pt x="1" y="15613"/>
                      <a:pt x="1359" y="17919"/>
                      <a:pt x="3509" y="17919"/>
                    </a:cubicBezTo>
                    <a:lnTo>
                      <a:pt x="17129" y="17919"/>
                    </a:lnTo>
                    <a:cubicBezTo>
                      <a:pt x="19279" y="17919"/>
                      <a:pt x="20640" y="15616"/>
                      <a:pt x="19598" y="13731"/>
                    </a:cubicBezTo>
                    <a:lnTo>
                      <a:pt x="12790" y="1460"/>
                    </a:lnTo>
                    <a:cubicBezTo>
                      <a:pt x="12252" y="487"/>
                      <a:pt x="11286" y="1"/>
                      <a:pt x="103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2" name="Google Shape;6303;p72"/>
              <p:cNvSpPr/>
              <p:nvPr/>
            </p:nvSpPr>
            <p:spPr>
              <a:xfrm>
                <a:off x="6462150" y="4751225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7" y="1130"/>
                      <a:pt x="1130" y="877"/>
                      <a:pt x="1130" y="567"/>
                    </a:cubicBezTo>
                    <a:cubicBezTo>
                      <a:pt x="1130" y="253"/>
                      <a:pt x="877" y="1"/>
                      <a:pt x="5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13" name="CaixaDeTexto 112"/>
            <p:cNvSpPr txBox="1"/>
            <p:nvPr/>
          </p:nvSpPr>
          <p:spPr>
            <a:xfrm>
              <a:off x="8531802" y="4682820"/>
              <a:ext cx="314318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2060"/>
                  </a:solidFill>
                </a:rPr>
                <a:t>Falta de dinheiro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(15%)</a:t>
              </a:r>
              <a:r>
                <a:rPr lang="pt-BR" b="1" dirty="0">
                  <a:solidFill>
                    <a:srgbClr val="002060"/>
                  </a:solidFill>
                </a:rPr>
                <a:t>, desafio de crescer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(9%) </a:t>
              </a:r>
              <a:r>
                <a:rPr lang="pt-BR" b="1" dirty="0">
                  <a:solidFill>
                    <a:srgbClr val="002060"/>
                  </a:solidFill>
                </a:rPr>
                <a:t>e atrair novos clientes</a:t>
              </a:r>
              <a:r>
                <a:rPr lang="pt-BR" b="1" i="1" dirty="0">
                  <a:solidFill>
                    <a:srgbClr val="002060"/>
                  </a:solidFill>
                </a:rPr>
                <a:t>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(9%) </a:t>
              </a:r>
              <a:r>
                <a:rPr lang="pt-BR" b="1" dirty="0">
                  <a:solidFill>
                    <a:srgbClr val="002060"/>
                  </a:solidFill>
                </a:rPr>
                <a:t>e a escalabilidade da empresa </a:t>
              </a:r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(9%) são os</a:t>
              </a:r>
              <a:r>
                <a:rPr lang="pt-BR" b="1" dirty="0">
                  <a:solidFill>
                    <a:srgbClr val="002060"/>
                  </a:solidFill>
                </a:rPr>
                <a:t> principais desafios das startups.</a:t>
              </a:r>
            </a:p>
          </p:txBody>
        </p:sp>
        <p:pic>
          <p:nvPicPr>
            <p:cNvPr id="8194" name="Picture 2" descr="Radar Agtech Brasil | LinkedIn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500" b="95000" l="10000" r="90000">
                          <a14:foregroundMark x1="57500" y1="25000" x2="57500" y2="25000"/>
                          <a14:foregroundMark x1="37000" y1="30000" x2="37000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8" y="-73660"/>
              <a:ext cx="917927" cy="917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599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A5C7EF-D1FA-4E48-9DA3-AA4B22647E26}"/>
              </a:ext>
            </a:extLst>
          </p:cNvPr>
          <p:cNvSpPr txBox="1"/>
          <p:nvPr/>
        </p:nvSpPr>
        <p:spPr>
          <a:xfrm>
            <a:off x="1268963" y="533158"/>
            <a:ext cx="323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A42BE"/>
                </a:solidFill>
              </a:rPr>
              <a:t>Realização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2768" y="2414561"/>
            <a:ext cx="3857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005EB8"/>
                </a:solidFill>
              </a:rPr>
              <a:t>A pesquisa </a:t>
            </a:r>
            <a:r>
              <a:rPr lang="pt-BR" sz="2000" b="1" dirty="0">
                <a:solidFill>
                  <a:srgbClr val="005EB8"/>
                </a:solidFill>
              </a:rPr>
              <a:t>Radar </a:t>
            </a:r>
            <a:r>
              <a:rPr lang="pt-BR" sz="2000" b="1" dirty="0" err="1">
                <a:solidFill>
                  <a:srgbClr val="005EB8"/>
                </a:solidFill>
              </a:rPr>
              <a:t>AgTech</a:t>
            </a:r>
            <a:endParaRPr lang="pt-BR" sz="2000" b="1" dirty="0">
              <a:solidFill>
                <a:srgbClr val="005EB8"/>
              </a:solidFill>
            </a:endParaRPr>
          </a:p>
          <a:p>
            <a:r>
              <a:rPr lang="pt-BR" sz="2000" dirty="0">
                <a:solidFill>
                  <a:srgbClr val="005EB8"/>
                </a:solidFill>
              </a:rPr>
              <a:t>é um produto da </a:t>
            </a:r>
            <a:r>
              <a:rPr lang="pt-BR" sz="2000" b="1" dirty="0">
                <a:solidFill>
                  <a:srgbClr val="005EB8"/>
                </a:solidFill>
              </a:rPr>
              <a:t>Unidade de Gestão Estratégica e Inteligência</a:t>
            </a:r>
            <a:r>
              <a:rPr lang="pt-BR" sz="2000" dirty="0">
                <a:solidFill>
                  <a:srgbClr val="005EB8"/>
                </a:solidFill>
              </a:rPr>
              <a:t> do Sebrae Nacional, com apoio da </a:t>
            </a:r>
            <a:r>
              <a:rPr lang="pt-BR" sz="2000" b="1" dirty="0">
                <a:solidFill>
                  <a:srgbClr val="005EB8"/>
                </a:solidFill>
              </a:rPr>
              <a:t>Unidade de Inovação</a:t>
            </a:r>
            <a:endParaRPr lang="pt-BR" sz="2000" dirty="0">
              <a:solidFill>
                <a:srgbClr val="005EB8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7159" y="2029841"/>
            <a:ext cx="31466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UGE</a:t>
            </a:r>
          </a:p>
          <a:p>
            <a:r>
              <a:rPr lang="pt-BR" dirty="0">
                <a:solidFill>
                  <a:srgbClr val="005EB8"/>
                </a:solidFill>
              </a:rPr>
              <a:t>Kennyston Lago </a:t>
            </a:r>
            <a:r>
              <a:rPr lang="pt-BR" sz="1600" dirty="0">
                <a:solidFill>
                  <a:schemeClr val="accent2">
                    <a:lumMod val="75000"/>
                  </a:schemeClr>
                </a:solidFill>
              </a:rPr>
              <a:t>kennyston.lago@sebrae.com.br</a:t>
            </a:r>
          </a:p>
          <a:p>
            <a:endParaRPr lang="pt-BR" sz="1600" b="1" dirty="0">
              <a:solidFill>
                <a:srgbClr val="005EB8"/>
              </a:solidFill>
            </a:endParaRPr>
          </a:p>
          <a:p>
            <a:r>
              <a:rPr lang="pt-BR" b="1" dirty="0">
                <a:solidFill>
                  <a:srgbClr val="005EB8"/>
                </a:solidFill>
              </a:rPr>
              <a:t>Equipe Inovação</a:t>
            </a:r>
          </a:p>
          <a:p>
            <a:r>
              <a:rPr lang="pt-BR" sz="1600" dirty="0">
                <a:solidFill>
                  <a:srgbClr val="005EB8"/>
                </a:solidFill>
              </a:rPr>
              <a:t>Rodrigo Alves Rodrigues </a:t>
            </a:r>
            <a:r>
              <a:rPr lang="pt-BR" sz="1600" dirty="0">
                <a:solidFill>
                  <a:schemeClr val="accent2">
                    <a:lumMod val="75000"/>
                  </a:schemeClr>
                </a:solidFill>
              </a:rPr>
              <a:t>rodrigo.arodrigues@sebrae.com.br</a:t>
            </a:r>
          </a:p>
          <a:p>
            <a:endParaRPr lang="pt-BR" sz="1600" dirty="0">
              <a:solidFill>
                <a:srgbClr val="005EB8"/>
              </a:solidFill>
            </a:endParaRPr>
          </a:p>
          <a:p>
            <a:endParaRPr lang="pt-BR" sz="1600" dirty="0">
              <a:solidFill>
                <a:srgbClr val="005EB8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427679" y="1659299"/>
            <a:ext cx="552193" cy="323286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81" y="6018050"/>
            <a:ext cx="1272419" cy="83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46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379561" y="634760"/>
            <a:ext cx="8617790" cy="6086873"/>
            <a:chOff x="379561" y="634760"/>
            <a:chExt cx="8617790" cy="6086873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DB3E832-8FED-4021-A390-A99EACD8D184}"/>
                </a:ext>
              </a:extLst>
            </p:cNvPr>
            <p:cNvSpPr txBox="1"/>
            <p:nvPr/>
          </p:nvSpPr>
          <p:spPr>
            <a:xfrm>
              <a:off x="1366568" y="634760"/>
              <a:ext cx="44481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rgbClr val="082D93"/>
                  </a:solidFill>
                </a:rPr>
                <a:t>A pesquisa</a:t>
              </a:r>
            </a:p>
          </p:txBody>
        </p:sp>
        <p:sp>
          <p:nvSpPr>
            <p:cNvPr id="10" name="Google Shape;112;p2"/>
            <p:cNvSpPr txBox="1"/>
            <p:nvPr/>
          </p:nvSpPr>
          <p:spPr>
            <a:xfrm>
              <a:off x="536540" y="1980437"/>
              <a:ext cx="3328095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CD5BE8"/>
                  </a:solidFill>
                  <a:latin typeface="Calibri"/>
                  <a:ea typeface="Calibri"/>
                  <a:cs typeface="Calibri"/>
                  <a:sym typeface="Calibri"/>
                </a:rPr>
                <a:t>Objetivo</a:t>
              </a:r>
            </a:p>
            <a:p>
              <a:pPr lvl="0"/>
              <a:r>
                <a:rPr lang="pt-BR" sz="1600" dirty="0">
                  <a:solidFill>
                    <a:srgbClr val="1A42BE"/>
                  </a:solidFill>
                  <a:ea typeface="Calibri"/>
                  <a:cs typeface="Calibri"/>
                  <a:sym typeface="Calibri"/>
                </a:rPr>
                <a:t>Realizar um diagnóstico Startups do agronegócio no Brasil</a:t>
              </a:r>
            </a:p>
          </p:txBody>
        </p:sp>
        <p:sp>
          <p:nvSpPr>
            <p:cNvPr id="11" name="Google Shape;113;p2"/>
            <p:cNvSpPr txBox="1"/>
            <p:nvPr/>
          </p:nvSpPr>
          <p:spPr>
            <a:xfrm>
              <a:off x="536540" y="3709609"/>
              <a:ext cx="3436578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CD5BE8"/>
                  </a:solidFill>
                  <a:latin typeface="Calibri"/>
                  <a:ea typeface="Calibri"/>
                  <a:cs typeface="Calibri"/>
                  <a:sym typeface="Calibri"/>
                </a:rPr>
                <a:t>Amostra</a:t>
              </a:r>
              <a:endParaRPr dirty="0">
                <a:solidFill>
                  <a:srgbClr val="CD5BE8"/>
                </a:solidFill>
              </a:endParaRPr>
            </a:p>
            <a:p>
              <a:pPr lvl="0"/>
              <a:r>
                <a:rPr lang="pt-BR" sz="1600" dirty="0">
                  <a:solidFill>
                    <a:srgbClr val="1A42BE"/>
                  </a:solidFill>
                  <a:ea typeface="Calibri"/>
                  <a:cs typeface="Calibri"/>
                  <a:sym typeface="Calibri"/>
                </a:rPr>
                <a:t>Foram realizadas 163 entrevistas por telefone, a partir de mailing fornecido pelo SEBRAE, contendo 1.792 contatos.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4;p2"/>
            <p:cNvSpPr txBox="1"/>
            <p:nvPr/>
          </p:nvSpPr>
          <p:spPr>
            <a:xfrm>
              <a:off x="4513316" y="3709609"/>
              <a:ext cx="3867899" cy="163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CD5BE8"/>
                  </a:solidFill>
                  <a:latin typeface="Calibri"/>
                  <a:ea typeface="Calibri"/>
                  <a:cs typeface="Calibri"/>
                  <a:sym typeface="Calibri"/>
                </a:rPr>
                <a:t>Coleta de dados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rgbClr val="1A42BE"/>
                  </a:solidFill>
                  <a:latin typeface="Calibri"/>
                  <a:ea typeface="Calibri"/>
                  <a:cs typeface="Calibri"/>
                  <a:sym typeface="Calibri"/>
                </a:rPr>
                <a:t>A coleta de dados foi realizada através de entrevistas por telefone (C.A.T.I.), entre os dias 05 de outubro e 14 de novembro de 2022.</a:t>
              </a:r>
              <a:endParaRPr dirty="0">
                <a:solidFill>
                  <a:srgbClr val="1A42BE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5;p2"/>
            <p:cNvSpPr txBox="1"/>
            <p:nvPr/>
          </p:nvSpPr>
          <p:spPr>
            <a:xfrm>
              <a:off x="4513316" y="1980437"/>
              <a:ext cx="4484035" cy="1138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CD5BE8"/>
                  </a:solidFill>
                  <a:latin typeface="Calibri"/>
                  <a:ea typeface="Calibri"/>
                  <a:cs typeface="Calibri"/>
                  <a:sym typeface="Calibri"/>
                </a:rPr>
                <a:t>Erro amostral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rgbClr val="1A42BE"/>
                  </a:solidFill>
                  <a:latin typeface="Calibri"/>
                  <a:ea typeface="Calibri"/>
                  <a:cs typeface="Calibri"/>
                  <a:sym typeface="Calibri"/>
                </a:rPr>
                <a:t>O erro amostral é de 7% para resultados gerais. O intervalo de confiança é de 95%. </a:t>
              </a:r>
              <a:endParaRPr dirty="0">
                <a:solidFill>
                  <a:srgbClr val="1A42BE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379561" y="5789980"/>
              <a:ext cx="1570008" cy="93165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3F3F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17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248"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B3E832-8FED-4021-A390-A99EACD8D184}"/>
              </a:ext>
            </a:extLst>
          </p:cNvPr>
          <p:cNvSpPr txBox="1"/>
          <p:nvPr/>
        </p:nvSpPr>
        <p:spPr>
          <a:xfrm>
            <a:off x="433118" y="5568710"/>
            <a:ext cx="4448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002060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27263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2700"/>
            <a:ext cx="12192000" cy="6872338"/>
            <a:chOff x="0" y="0"/>
            <a:chExt cx="12192000" cy="6872338"/>
          </a:xfrm>
        </p:grpSpPr>
        <p:sp>
          <p:nvSpPr>
            <p:cNvPr id="9" name="Retângulo 8"/>
            <p:cNvSpPr/>
            <p:nvPr/>
          </p:nvSpPr>
          <p:spPr>
            <a:xfrm>
              <a:off x="7781925" y="895978"/>
              <a:ext cx="4410074" cy="5684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0"/>
              <a:ext cx="12192000" cy="984739"/>
            </a:xfrm>
            <a:prstGeom prst="rect">
              <a:avLst/>
            </a:prstGeom>
            <a:solidFill>
              <a:srgbClr val="08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ESTÁGIO DE MATURIDADE DA STARTUP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0" y="98473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0" y="8959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6615164"/>
              <a:ext cx="1219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211015" y="6586589"/>
              <a:ext cx="11980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1) Eu vou citar alguns estágios de maturidade de startups. Então eu gostaria que você indicasse qual deles melhor representa a situação da sua startup no momento.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297383" y="1552438"/>
              <a:ext cx="3379157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grande maioria das startups pesquisadas têm CNPJ há mais tempo e encontra-se me rápido crescimento.</a:t>
              </a:r>
            </a:p>
            <a:p>
              <a:pPr algn="ctr"/>
              <a:endPara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Apenas 1% dos entrevistados disseram que ainda não possuem CNPJ.</a:t>
              </a: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pt-BR" sz="1600" i="1" dirty="0">
                <a:solidFill>
                  <a:srgbClr val="FF0000"/>
                </a:solidFill>
              </a:endParaRP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0524224" y="6595339"/>
              <a:ext cx="162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/>
                <a:t>BASE: 163</a:t>
              </a:r>
            </a:p>
          </p:txBody>
        </p:sp>
        <p:graphicFrame>
          <p:nvGraphicFramePr>
            <p:cNvPr id="21" name="Gráfico 20"/>
            <p:cNvGraphicFramePr/>
            <p:nvPr>
              <p:extLst>
                <p:ext uri="{D42A27DB-BD31-4B8C-83A1-F6EECF244321}">
                  <p14:modId xmlns:p14="http://schemas.microsoft.com/office/powerpoint/2010/main" val="1082806247"/>
                </p:ext>
              </p:extLst>
            </p:nvPr>
          </p:nvGraphicFramePr>
          <p:xfrm>
            <a:off x="333375" y="1736369"/>
            <a:ext cx="7281231" cy="4092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3088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2700"/>
            <a:ext cx="12192000" cy="6872338"/>
            <a:chOff x="0" y="0"/>
            <a:chExt cx="12192000" cy="6872338"/>
          </a:xfrm>
        </p:grpSpPr>
        <p:sp>
          <p:nvSpPr>
            <p:cNvPr id="9" name="Retângulo 8"/>
            <p:cNvSpPr/>
            <p:nvPr/>
          </p:nvSpPr>
          <p:spPr>
            <a:xfrm>
              <a:off x="7781925" y="895978"/>
              <a:ext cx="4410074" cy="5684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0"/>
              <a:ext cx="12192000" cy="984739"/>
            </a:xfrm>
            <a:prstGeom prst="rect">
              <a:avLst/>
            </a:prstGeom>
            <a:solidFill>
              <a:srgbClr val="08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PRINCIPAL PÚBLICO-ALVO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0" y="98473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0" y="8959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6615164"/>
              <a:ext cx="1219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211015" y="6586589"/>
              <a:ext cx="11980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2) Qual é o seu principal público-alvo?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164033" y="1856458"/>
              <a:ext cx="3645857" cy="393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Quase duas em cada três startups têm como público-alvo principal outras empresas (business </a:t>
              </a:r>
              <a:r>
                <a:rPr lang="pt-BR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</a:t>
              </a:r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business).</a:t>
              </a:r>
            </a:p>
            <a:p>
              <a:pPr algn="ctr"/>
              <a:endPara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Já 28% têm como público-alvo o consumidor final. </a:t>
              </a: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14% dos entrevistados citaram outros públicos (governo, produtor rural) ou combinações de públicos, sem saber especificar qual é o principal.</a:t>
              </a: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pt-BR" sz="1600" i="1" dirty="0">
                <a:solidFill>
                  <a:srgbClr val="FF0000"/>
                </a:solidFill>
              </a:endParaRP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0524224" y="6595339"/>
              <a:ext cx="162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/>
                <a:t>BASE: 163</a:t>
              </a:r>
            </a:p>
          </p:txBody>
        </p:sp>
        <p:graphicFrame>
          <p:nvGraphicFramePr>
            <p:cNvPr id="21" name="Gráfico 20"/>
            <p:cNvGraphicFramePr/>
            <p:nvPr>
              <p:extLst>
                <p:ext uri="{D42A27DB-BD31-4B8C-83A1-F6EECF244321}">
                  <p14:modId xmlns:p14="http://schemas.microsoft.com/office/powerpoint/2010/main" val="1545567438"/>
                </p:ext>
              </p:extLst>
            </p:nvPr>
          </p:nvGraphicFramePr>
          <p:xfrm>
            <a:off x="333375" y="1736369"/>
            <a:ext cx="7281231" cy="4092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612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402515" y="908678"/>
            <a:ext cx="3789484" cy="5684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2700"/>
            <a:ext cx="12192000" cy="984739"/>
          </a:xfrm>
          <a:prstGeom prst="rect">
            <a:avLst/>
          </a:prstGeom>
          <a:solidFill>
            <a:srgbClr val="082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FONTE INICIAL DE FINANCIAMENTO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99743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0" y="90867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0" y="6627864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211015" y="6599289"/>
            <a:ext cx="11980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3) Qual foi sua fonte inicial de financiamento para a sua startup?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717217" y="1804657"/>
            <a:ext cx="31600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maioria das startups, a fonte inicial de financiamento foi dinheiro próprio.</a:t>
            </a:r>
          </a:p>
          <a:p>
            <a:pPr algn="ctr"/>
            <a:endParaRPr lang="pt-BR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Outras modalidades foram citadas por menos de 10% dos entrevistados. Destes, 7% citaram ter buscado financiamento através de investimento anjo.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524224" y="6608039"/>
            <a:ext cx="162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BASE: 163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4276143282"/>
              </p:ext>
            </p:extLst>
          </p:nvPr>
        </p:nvGraphicFramePr>
        <p:xfrm>
          <a:off x="250347" y="1253769"/>
          <a:ext cx="7281231" cy="409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48353"/>
              </p:ext>
            </p:extLst>
          </p:nvPr>
        </p:nvGraphicFramePr>
        <p:xfrm>
          <a:off x="4987925" y="3331441"/>
          <a:ext cx="3203575" cy="3078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364910316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200114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Capital dos sócios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2607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FAPESP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302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Aceleradora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0060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Banco particular da empresa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7267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Capital de giro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9727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Clientes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10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Edital do PTI de Foz do Iguaçu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2610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Financiamento estudantil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6569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FINEPE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2087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Fundo perdido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508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Governo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8376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Investidores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4775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PIPE FAPESP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4713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PROGERT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8253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Projetos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027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SEBRAE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5897126"/>
                  </a:ext>
                </a:extLst>
              </a:tr>
            </a:tbl>
          </a:graphicData>
        </a:graphic>
      </p:graphicFrame>
      <p:cxnSp>
        <p:nvCxnSpPr>
          <p:cNvPr id="7" name="Conector Angulado 6"/>
          <p:cNvCxnSpPr/>
          <p:nvPr/>
        </p:nvCxnSpPr>
        <p:spPr>
          <a:xfrm>
            <a:off x="3725231" y="4324350"/>
            <a:ext cx="1095375" cy="276225"/>
          </a:xfrm>
          <a:prstGeom prst="bentConnector3">
            <a:avLst>
              <a:gd name="adj1" fmla="val -435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8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2700"/>
            <a:ext cx="12192000" cy="6872338"/>
            <a:chOff x="0" y="0"/>
            <a:chExt cx="12192000" cy="6872338"/>
          </a:xfrm>
        </p:grpSpPr>
        <p:sp>
          <p:nvSpPr>
            <p:cNvPr id="9" name="Retângulo 8"/>
            <p:cNvSpPr/>
            <p:nvPr/>
          </p:nvSpPr>
          <p:spPr>
            <a:xfrm>
              <a:off x="7781925" y="895978"/>
              <a:ext cx="4410074" cy="5684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0"/>
              <a:ext cx="12192000" cy="984739"/>
            </a:xfrm>
            <a:prstGeom prst="rect">
              <a:avLst/>
            </a:prstGeom>
            <a:solidFill>
              <a:srgbClr val="08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MODELO DE RECEITA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0" y="98473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0" y="8959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6615164"/>
              <a:ext cx="1219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211015" y="6586589"/>
              <a:ext cx="11980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4) Vou citar alguns modelos de receita comuns de startups. Então eu gostaria que você indicasse qual deles melhor representa a sua situação.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267700" y="1863261"/>
              <a:ext cx="3561240" cy="326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Os modelos de receita variam bastante entre os entrevistados, sendo as principais: software como serviço, consultoria, mentoria e similares, marketplace e licença de uso de tecnologia.</a:t>
              </a:r>
            </a:p>
            <a:p>
              <a:pPr algn="ctr"/>
              <a:endPara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Outras modalidades foram citadas por 23% dos entrevistados, com destaque para venda de produtos ou serviços (10%).</a:t>
              </a:r>
              <a:endParaRPr lang="pt-BR" sz="1600" i="1" dirty="0">
                <a:solidFill>
                  <a:srgbClr val="FF0000"/>
                </a:solidFill>
              </a:endParaRP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0524224" y="6595339"/>
              <a:ext cx="162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/>
                <a:t>BASE: 163</a:t>
              </a:r>
            </a:p>
          </p:txBody>
        </p:sp>
      </p:grp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006918001"/>
              </p:ext>
            </p:extLst>
          </p:nvPr>
        </p:nvGraphicFramePr>
        <p:xfrm>
          <a:off x="83029" y="1306161"/>
          <a:ext cx="6889272" cy="409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12291"/>
              </p:ext>
            </p:extLst>
          </p:nvPr>
        </p:nvGraphicFramePr>
        <p:xfrm>
          <a:off x="4418645" y="4980247"/>
          <a:ext cx="3203575" cy="13468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364910316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200114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Venda de produtos ou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2607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Fábrica / Indústria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302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Prestação de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0060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Atacadista e Locações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7267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Biofábrica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9727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Biotecnologia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10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2610650"/>
                  </a:ext>
                </a:extLst>
              </a:tr>
            </a:tbl>
          </a:graphicData>
        </a:graphic>
      </p:graphicFrame>
      <p:cxnSp>
        <p:nvCxnSpPr>
          <p:cNvPr id="14" name="Conector Angulado 13"/>
          <p:cNvCxnSpPr/>
          <p:nvPr/>
        </p:nvCxnSpPr>
        <p:spPr>
          <a:xfrm>
            <a:off x="3653523" y="4752780"/>
            <a:ext cx="661302" cy="603682"/>
          </a:xfrm>
          <a:prstGeom prst="bentConnector3">
            <a:avLst>
              <a:gd name="adj1" fmla="val -41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5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2700"/>
            <a:ext cx="12192000" cy="6872338"/>
            <a:chOff x="0" y="0"/>
            <a:chExt cx="12192000" cy="6872338"/>
          </a:xfrm>
        </p:grpSpPr>
        <p:sp>
          <p:nvSpPr>
            <p:cNvPr id="9" name="Retângulo 8"/>
            <p:cNvSpPr/>
            <p:nvPr/>
          </p:nvSpPr>
          <p:spPr>
            <a:xfrm>
              <a:off x="7781925" y="895978"/>
              <a:ext cx="4410074" cy="5684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0"/>
              <a:ext cx="12192000" cy="984739"/>
            </a:xfrm>
            <a:prstGeom prst="rect">
              <a:avLst/>
            </a:prstGeom>
            <a:solidFill>
              <a:srgbClr val="08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INTERNACIONALIZAÇÃO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0" y="98473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0" y="8959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6615164"/>
              <a:ext cx="1219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211015" y="6586589"/>
              <a:ext cx="11980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5) Sua startup já se internacionalizou? 	</a:t>
              </a:r>
              <a:r>
                <a:rPr lang="pt-BR" sz="1200" dirty="0"/>
                <a:t>| 	</a:t>
              </a:r>
              <a:r>
                <a:rPr lang="pt-BR" sz="1200" i="1" dirty="0"/>
                <a:t>5.1) Para quais mercados a sua startup se internacionalizou? 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144851" y="1881974"/>
              <a:ext cx="3590938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Quase 1/3 das startups já iniciaram seu processo de internacionalização. </a:t>
              </a:r>
            </a:p>
            <a:p>
              <a:pPr algn="ctr"/>
              <a:endParaRPr lang="pt-BR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Destas, a maioria está no mercado de outros países do continente americano (82%) e 33% está no mercado europeu.</a:t>
              </a:r>
            </a:p>
            <a:p>
              <a:pPr algn="ctr"/>
              <a:endPara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0524224" y="6595339"/>
              <a:ext cx="162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/>
                <a:t>BASE: 163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1212368" y="1099594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000" b="1" dirty="0">
                <a:solidFill>
                  <a:srgbClr val="F03800"/>
                </a:solidFill>
              </a:rPr>
              <a:t>31%</a:t>
            </a:r>
          </a:p>
        </p:txBody>
      </p:sp>
      <p:grpSp>
        <p:nvGrpSpPr>
          <p:cNvPr id="59" name="Agrupar 58"/>
          <p:cNvGrpSpPr/>
          <p:nvPr/>
        </p:nvGrpSpPr>
        <p:grpSpPr>
          <a:xfrm>
            <a:off x="118939" y="2566276"/>
            <a:ext cx="7062370" cy="3864705"/>
            <a:chOff x="106239" y="2743334"/>
            <a:chExt cx="7062370" cy="386470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43" b="8963"/>
            <a:stretch/>
          </p:blipFill>
          <p:spPr>
            <a:xfrm>
              <a:off x="106239" y="3116039"/>
              <a:ext cx="7062370" cy="3492000"/>
            </a:xfrm>
            <a:prstGeom prst="rect">
              <a:avLst/>
            </a:prstGeom>
          </p:spPr>
        </p:pic>
        <p:pic>
          <p:nvPicPr>
            <p:cNvPr id="3074" name="Picture 2" descr="https://cdn-icons-png.flaticon.com/512/2794/2794732.png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176" y="4227654"/>
              <a:ext cx="635000" cy="6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lipse 9"/>
            <p:cNvSpPr/>
            <p:nvPr/>
          </p:nvSpPr>
          <p:spPr>
            <a:xfrm>
              <a:off x="1310879" y="4294686"/>
              <a:ext cx="306000" cy="3048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>
                <a:solidFill>
                  <a:srgbClr val="002060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250554" y="4323975"/>
              <a:ext cx="426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/>
                <a:t>82%</a:t>
              </a:r>
            </a:p>
          </p:txBody>
        </p:sp>
        <p:grpSp>
          <p:nvGrpSpPr>
            <p:cNvPr id="40" name="Agrupar 39"/>
            <p:cNvGrpSpPr/>
            <p:nvPr/>
          </p:nvGrpSpPr>
          <p:grpSpPr>
            <a:xfrm>
              <a:off x="3176074" y="4523194"/>
              <a:ext cx="635000" cy="635000"/>
              <a:chOff x="3176074" y="4523194"/>
              <a:chExt cx="635000" cy="635000"/>
            </a:xfrm>
          </p:grpSpPr>
          <p:pic>
            <p:nvPicPr>
              <p:cNvPr id="20" name="Picture 2" descr="https://cdn-icons-png.flaticon.com/512/2794/2794732.png"/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074" y="4523194"/>
                <a:ext cx="635000" cy="63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Elipse 20"/>
              <p:cNvSpPr/>
              <p:nvPr/>
            </p:nvSpPr>
            <p:spPr>
              <a:xfrm>
                <a:off x="3340777" y="4590226"/>
                <a:ext cx="306000" cy="3048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3280452" y="4619515"/>
                <a:ext cx="4262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/>
                  <a:t>12%</a:t>
                </a:r>
              </a:p>
            </p:txBody>
          </p:sp>
        </p:grpSp>
        <p:pic>
          <p:nvPicPr>
            <p:cNvPr id="23" name="Picture 2" descr="https://cdn-icons-png.flaticon.com/512/2794/2794732.png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056" y="3708376"/>
              <a:ext cx="635000" cy="6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Elipse 23"/>
            <p:cNvSpPr/>
            <p:nvPr/>
          </p:nvSpPr>
          <p:spPr>
            <a:xfrm>
              <a:off x="4922759" y="3775408"/>
              <a:ext cx="306000" cy="3048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>
                <a:solidFill>
                  <a:srgbClr val="002060"/>
                </a:solidFill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865609" y="3808229"/>
              <a:ext cx="426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/>
                <a:t>4%</a:t>
              </a:r>
            </a:p>
          </p:txBody>
        </p:sp>
        <p:pic>
          <p:nvPicPr>
            <p:cNvPr id="26" name="Picture 2" descr="https://cdn-icons-png.flaticon.com/512/2794/2794732.png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476" y="5234487"/>
              <a:ext cx="635000" cy="6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/>
            <p:cNvSpPr/>
            <p:nvPr/>
          </p:nvSpPr>
          <p:spPr>
            <a:xfrm>
              <a:off x="5870179" y="5301519"/>
              <a:ext cx="306000" cy="3048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>
                <a:solidFill>
                  <a:srgbClr val="002060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809854" y="5330808"/>
              <a:ext cx="426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/>
                <a:t>0%</a:t>
              </a:r>
            </a:p>
          </p:txBody>
        </p:sp>
        <p:pic>
          <p:nvPicPr>
            <p:cNvPr id="29" name="Picture 2" descr="https://cdn-icons-png.flaticon.com/512/2794/2794732.png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868" y="3768350"/>
              <a:ext cx="635000" cy="6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Elipse 29"/>
            <p:cNvSpPr/>
            <p:nvPr/>
          </p:nvSpPr>
          <p:spPr>
            <a:xfrm>
              <a:off x="3650571" y="3835382"/>
              <a:ext cx="306000" cy="3048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>
                <a:solidFill>
                  <a:srgbClr val="00206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590246" y="3864671"/>
              <a:ext cx="426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/>
                <a:t>33%</a:t>
              </a:r>
            </a:p>
          </p:txBody>
        </p:sp>
        <p:cxnSp>
          <p:nvCxnSpPr>
            <p:cNvPr id="35" name="Conector Angulado 34"/>
            <p:cNvCxnSpPr>
              <a:endCxn id="3074" idx="0"/>
            </p:cNvCxnSpPr>
            <p:nvPr/>
          </p:nvCxnSpPr>
          <p:spPr>
            <a:xfrm rot="5400000">
              <a:off x="972935" y="3343615"/>
              <a:ext cx="1374780" cy="393298"/>
            </a:xfrm>
            <a:prstGeom prst="bentConnector3">
              <a:avLst>
                <a:gd name="adj1" fmla="val -361"/>
              </a:avLst>
            </a:prstGeom>
            <a:ln>
              <a:solidFill>
                <a:srgbClr val="F0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ângulo 38"/>
            <p:cNvSpPr/>
            <p:nvPr/>
          </p:nvSpPr>
          <p:spPr>
            <a:xfrm>
              <a:off x="1612299" y="2743334"/>
              <a:ext cx="946752" cy="199891"/>
            </a:xfrm>
            <a:prstGeom prst="rect">
              <a:avLst/>
            </a:prstGeom>
            <a:solidFill>
              <a:srgbClr val="F03800"/>
            </a:solidFill>
            <a:ln>
              <a:solidFill>
                <a:srgbClr val="F03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América</a:t>
              </a:r>
            </a:p>
          </p:txBody>
        </p:sp>
        <p:cxnSp>
          <p:nvCxnSpPr>
            <p:cNvPr id="42" name="Conector Angulado 41"/>
            <p:cNvCxnSpPr/>
            <p:nvPr/>
          </p:nvCxnSpPr>
          <p:spPr>
            <a:xfrm rot="16200000" flipH="1">
              <a:off x="2925851" y="4007464"/>
              <a:ext cx="928236" cy="201556"/>
            </a:xfrm>
            <a:prstGeom prst="bentConnector3">
              <a:avLst>
                <a:gd name="adj1" fmla="val -623"/>
              </a:avLst>
            </a:prstGeom>
            <a:ln>
              <a:solidFill>
                <a:srgbClr val="F0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tângulo 42"/>
            <p:cNvSpPr/>
            <p:nvPr/>
          </p:nvSpPr>
          <p:spPr>
            <a:xfrm>
              <a:off x="2503231" y="3551137"/>
              <a:ext cx="946752" cy="199891"/>
            </a:xfrm>
            <a:prstGeom prst="rect">
              <a:avLst/>
            </a:prstGeom>
            <a:solidFill>
              <a:srgbClr val="F03800"/>
            </a:solidFill>
            <a:ln>
              <a:solidFill>
                <a:srgbClr val="F03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África</a:t>
              </a:r>
            </a:p>
          </p:txBody>
        </p:sp>
        <p:cxnSp>
          <p:nvCxnSpPr>
            <p:cNvPr id="53" name="Conector Angulado 52"/>
            <p:cNvCxnSpPr/>
            <p:nvPr/>
          </p:nvCxnSpPr>
          <p:spPr>
            <a:xfrm rot="5400000">
              <a:off x="3532845" y="3221467"/>
              <a:ext cx="849070" cy="341111"/>
            </a:xfrm>
            <a:prstGeom prst="bentConnector3">
              <a:avLst>
                <a:gd name="adj1" fmla="val 640"/>
              </a:avLst>
            </a:prstGeom>
            <a:ln>
              <a:solidFill>
                <a:srgbClr val="F0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tângulo 53"/>
            <p:cNvSpPr/>
            <p:nvPr/>
          </p:nvSpPr>
          <p:spPr>
            <a:xfrm>
              <a:off x="3872697" y="2858791"/>
              <a:ext cx="946752" cy="199891"/>
            </a:xfrm>
            <a:prstGeom prst="rect">
              <a:avLst/>
            </a:prstGeom>
            <a:solidFill>
              <a:srgbClr val="F03800"/>
            </a:solidFill>
            <a:ln>
              <a:solidFill>
                <a:srgbClr val="F03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Europa</a:t>
              </a:r>
            </a:p>
          </p:txBody>
        </p:sp>
        <p:cxnSp>
          <p:nvCxnSpPr>
            <p:cNvPr id="57" name="Conector Angulado 56"/>
            <p:cNvCxnSpPr/>
            <p:nvPr/>
          </p:nvCxnSpPr>
          <p:spPr>
            <a:xfrm rot="5400000">
              <a:off x="4945032" y="3285336"/>
              <a:ext cx="619595" cy="353443"/>
            </a:xfrm>
            <a:prstGeom prst="bentConnector3">
              <a:avLst>
                <a:gd name="adj1" fmla="val 807"/>
              </a:avLst>
            </a:prstGeom>
            <a:ln>
              <a:solidFill>
                <a:srgbClr val="F0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ângulo 57"/>
            <p:cNvSpPr/>
            <p:nvPr/>
          </p:nvSpPr>
          <p:spPr>
            <a:xfrm>
              <a:off x="5174286" y="3056388"/>
              <a:ext cx="946752" cy="199891"/>
            </a:xfrm>
            <a:prstGeom prst="rect">
              <a:avLst/>
            </a:prstGeom>
            <a:solidFill>
              <a:srgbClr val="F03800"/>
            </a:solidFill>
            <a:ln>
              <a:solidFill>
                <a:srgbClr val="F03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Ásia</a:t>
              </a:r>
            </a:p>
          </p:txBody>
        </p:sp>
        <p:cxnSp>
          <p:nvCxnSpPr>
            <p:cNvPr id="61" name="Conector Angulado 60"/>
            <p:cNvCxnSpPr/>
            <p:nvPr/>
          </p:nvCxnSpPr>
          <p:spPr>
            <a:xfrm rot="5400000">
              <a:off x="5888320" y="4788059"/>
              <a:ext cx="619595" cy="353443"/>
            </a:xfrm>
            <a:prstGeom prst="bentConnector3">
              <a:avLst>
                <a:gd name="adj1" fmla="val 807"/>
              </a:avLst>
            </a:prstGeom>
            <a:ln>
              <a:solidFill>
                <a:srgbClr val="F0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tângulo 61"/>
            <p:cNvSpPr/>
            <p:nvPr/>
          </p:nvSpPr>
          <p:spPr>
            <a:xfrm>
              <a:off x="6117574" y="4559111"/>
              <a:ext cx="946752" cy="199891"/>
            </a:xfrm>
            <a:prstGeom prst="rect">
              <a:avLst/>
            </a:prstGeom>
            <a:solidFill>
              <a:srgbClr val="F03800"/>
            </a:solidFill>
            <a:ln>
              <a:solidFill>
                <a:srgbClr val="F03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Oceania</a:t>
              </a:r>
            </a:p>
          </p:txBody>
        </p:sp>
      </p:grpSp>
      <p:sp>
        <p:nvSpPr>
          <p:cNvPr id="60" name="Retângulo 59"/>
          <p:cNvSpPr/>
          <p:nvPr/>
        </p:nvSpPr>
        <p:spPr>
          <a:xfrm>
            <a:off x="2504304" y="12018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das startups já se</a:t>
            </a:r>
          </a:p>
          <a:p>
            <a:r>
              <a:rPr lang="pt-BR" b="1" dirty="0">
                <a:solidFill>
                  <a:srgbClr val="002060"/>
                </a:solidFill>
              </a:rPr>
              <a:t>internacionalizaram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0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2700"/>
            <a:ext cx="12192000" cy="6872338"/>
            <a:chOff x="0" y="0"/>
            <a:chExt cx="12192000" cy="6872338"/>
          </a:xfrm>
        </p:grpSpPr>
        <p:sp>
          <p:nvSpPr>
            <p:cNvPr id="9" name="Retângulo 8"/>
            <p:cNvSpPr/>
            <p:nvPr/>
          </p:nvSpPr>
          <p:spPr>
            <a:xfrm>
              <a:off x="7781925" y="895978"/>
              <a:ext cx="4410074" cy="5684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0"/>
              <a:ext cx="12192000" cy="984739"/>
            </a:xfrm>
            <a:prstGeom prst="rect">
              <a:avLst/>
            </a:prstGeom>
            <a:solidFill>
              <a:srgbClr val="08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PATENTES OU DEPÓSITOS INTELECTUAIS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0" y="98473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0" y="895978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6615164"/>
              <a:ext cx="12192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211015" y="6586589"/>
              <a:ext cx="11980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6) Quantas patentes ou outros depósitos intelectuais a sua startup possui aproximadamente?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214833" y="2028469"/>
              <a:ext cx="3544257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Grande parte das startups – 40% - não possui ainda nenhuma patente ou depósito intelectual. </a:t>
              </a:r>
            </a:p>
            <a:p>
              <a:pPr algn="ctr"/>
              <a:endPara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 outro lado, dentre aquelas que possuem, a maioria têm entre uma e duas patentes. Apenas 6% têm mais de cinco patentes registradas.</a:t>
              </a: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pt-BR" sz="1600" i="1" dirty="0">
                <a:solidFill>
                  <a:srgbClr val="FF0000"/>
                </a:solidFill>
              </a:endParaRPr>
            </a:p>
            <a:p>
              <a:pPr algn="ctr"/>
              <a:endPara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0524224" y="6595339"/>
              <a:ext cx="162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/>
                <a:t>BASE: 163</a:t>
              </a:r>
            </a:p>
          </p:txBody>
        </p:sp>
        <p:graphicFrame>
          <p:nvGraphicFramePr>
            <p:cNvPr id="21" name="Gráfico 20"/>
            <p:cNvGraphicFramePr/>
            <p:nvPr>
              <p:extLst>
                <p:ext uri="{D42A27DB-BD31-4B8C-83A1-F6EECF244321}">
                  <p14:modId xmlns:p14="http://schemas.microsoft.com/office/powerpoint/2010/main" val="182556257"/>
                </p:ext>
              </p:extLst>
            </p:nvPr>
          </p:nvGraphicFramePr>
          <p:xfrm>
            <a:off x="333375" y="1736369"/>
            <a:ext cx="7281231" cy="4092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67835833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678E94C3598A43BF161FC287C2C1B1" ma:contentTypeVersion="10" ma:contentTypeDescription="Crie um novo documento." ma:contentTypeScope="" ma:versionID="f2a6f38663109ed351aab29b69f2057c">
  <xsd:schema xmlns:xsd="http://www.w3.org/2001/XMLSchema" xmlns:xs="http://www.w3.org/2001/XMLSchema" xmlns:p="http://schemas.microsoft.com/office/2006/metadata/properties" xmlns:ns3="46762dd1-fdd5-4876-bf96-bd1325ea6c75" xmlns:ns4="f6fc7c0a-04f0-4176-9fa1-08628e1385b8" targetNamespace="http://schemas.microsoft.com/office/2006/metadata/properties" ma:root="true" ma:fieldsID="03dddbd4c4c1a2d83ee7c179a8a2c5de" ns3:_="" ns4:_="">
    <xsd:import namespace="46762dd1-fdd5-4876-bf96-bd1325ea6c75"/>
    <xsd:import namespace="f6fc7c0a-04f0-4176-9fa1-08628e1385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62dd1-fdd5-4876-bf96-bd1325ea6c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c7c0a-04f0-4176-9fa1-08628e13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1B3EA-65F3-4AB9-8835-B4EAD4371CE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6fc7c0a-04f0-4176-9fa1-08628e1385b8"/>
    <ds:schemaRef ds:uri="http://schemas.microsoft.com/office/2006/documentManagement/types"/>
    <ds:schemaRef ds:uri="46762dd1-fdd5-4876-bf96-bd1325ea6c7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881BA3-13E7-46DD-8867-DEA955BA3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62dd1-fdd5-4876-bf96-bd1325ea6c75"/>
    <ds:schemaRef ds:uri="f6fc7c0a-04f0-4176-9fa1-08628e138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343F37-B30A-4945-9557-35D1CCF084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1388</Words>
  <Application>Microsoft Office PowerPoint</Application>
  <PresentationFormat>Widescreen</PresentationFormat>
  <Paragraphs>238</Paragraphs>
  <Slides>17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CAPA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Potenza - Victor Barreto Batalha</dc:creator>
  <cp:lastModifiedBy>Kennyston Costa Lago</cp:lastModifiedBy>
  <cp:revision>221</cp:revision>
  <dcterms:created xsi:type="dcterms:W3CDTF">2022-02-16T16:19:40Z</dcterms:created>
  <dcterms:modified xsi:type="dcterms:W3CDTF">2022-12-02T16:59:14Z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0x010100B7678E94C3598A43BF161FC287C2C1B1</vt:lpwstr>
  </property>
</Properties>
</file>